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9" r:id="rId3"/>
    <p:sldId id="265" r:id="rId4"/>
    <p:sldId id="266" r:id="rId5"/>
    <p:sldId id="267" r:id="rId6"/>
    <p:sldId id="268" r:id="rId7"/>
    <p:sldId id="269" r:id="rId8"/>
    <p:sldId id="270" r:id="rId9"/>
    <p:sldId id="272" r:id="rId10"/>
    <p:sldId id="274" r:id="rId11"/>
    <p:sldId id="273" r:id="rId12"/>
    <p:sldId id="271" r:id="rId13"/>
    <p:sldId id="260" r:id="rId14"/>
    <p:sldId id="276" r:id="rId15"/>
    <p:sldId id="277" r:id="rId16"/>
    <p:sldId id="278" r:id="rId17"/>
    <p:sldId id="279" r:id="rId18"/>
    <p:sldId id="280" r:id="rId19"/>
    <p:sldId id="284" r:id="rId20"/>
    <p:sldId id="282" r:id="rId21"/>
    <p:sldId id="285" r:id="rId22"/>
    <p:sldId id="262" r:id="rId23"/>
    <p:sldId id="263" r:id="rId24"/>
    <p:sldId id="283" r:id="rId25"/>
    <p:sldId id="264" r:id="rId26"/>
    <p:sldId id="287" r:id="rId27"/>
    <p:sldId id="286" r:id="rId28"/>
    <p:sldId id="288" r:id="rId29"/>
    <p:sldId id="289" r:id="rId30"/>
    <p:sldId id="290" r:id="rId31"/>
    <p:sldId id="275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frameSlides="1"/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690" autoAdjust="0"/>
  </p:normalViewPr>
  <p:slideViewPr>
    <p:cSldViewPr>
      <p:cViewPr>
        <p:scale>
          <a:sx n="108" d="100"/>
          <a:sy n="108" d="100"/>
        </p:scale>
        <p:origin x="-536" y="3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74601-3C15-C849-934A-D3B51362CB3A}" type="datetimeFigureOut">
              <a:rPr lang="en-US" smtClean="0"/>
              <a:t>3/15/16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E5B1D-BE54-7545-ABE7-B8CCFC976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355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6CA864-7BE4-664F-B69A-F275AE58EDDE}" type="datetimeFigureOut">
              <a:rPr lang="en-US" smtClean="0"/>
              <a:t>3/15/16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D1ED8-3C9F-0749-91CF-4C82F25CE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72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16556-F221-6B4A-941B-C4D5E89A56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74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8CDB4-73E0-F449-8197-52C89BA2D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18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DF34A-A5BC-3C4A-95B7-3236D14BB8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59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D3503-C020-CD4B-BF6D-3DAB6B076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774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2F09D-1D5D-E640-9131-07ADF02E5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50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923BF-0F1B-BD4D-9C7C-B519A1AF00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70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F3FB7-4444-5641-9266-5DEED5BD2E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87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59828-B2EB-2A4C-A94D-BEA8D363E8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3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3A76C-7820-154F-80CA-E04A29777C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79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906BB-6978-DD4D-8858-DAC14037CA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765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43C49-99BB-A24A-B791-488380824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81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39D57118-4C32-8A46-AAC1-B8BB30280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/>
          <a:ea typeface="+mj-ea"/>
          <a:cs typeface="Comic Sans M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omic Sans MS"/>
          <a:ea typeface="+mn-ea"/>
          <a:cs typeface="Comic Sans M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omic Sans MS"/>
          <a:ea typeface="+mn-ea"/>
          <a:cs typeface="Comic Sans M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omic Sans MS"/>
          <a:ea typeface="+mn-ea"/>
          <a:cs typeface="Comic Sans M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omic Sans MS"/>
          <a:ea typeface="+mn-ea"/>
          <a:cs typeface="Comic Sans M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omic Sans MS"/>
          <a:ea typeface="+mn-ea"/>
          <a:cs typeface="Comic Sans M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latin typeface="Comic Sans MS" charset="0"/>
                <a:cs typeface="+mj-cs"/>
              </a:rPr>
              <a:t>Cyber Scanning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omic Sans MS" charset="0"/>
                <a:cs typeface="+mn-cs"/>
              </a:rPr>
              <a:t>Chien-Chung Shen</a:t>
            </a:r>
          </a:p>
          <a:p>
            <a:pPr eaLnBrk="1" hangingPunct="1">
              <a:defRPr/>
            </a:pPr>
            <a:r>
              <a:rPr lang="en-US" b="1" dirty="0" err="1" smtClean="0">
                <a:latin typeface="Courier New" charset="0"/>
                <a:cs typeface="+mn-cs"/>
              </a:rPr>
              <a:t>cshen@udel.edu</a:t>
            </a:r>
            <a:endParaRPr lang="en-US" b="1" dirty="0" smtClean="0">
              <a:latin typeface="Courier New" charset="0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Pros and Cons of Passive Scanning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0000FF"/>
                </a:solidFill>
              </a:rPr>
              <a:t>Pros</a:t>
            </a:r>
          </a:p>
          <a:p>
            <a:r>
              <a:rPr lang="en-US" sz="2000" dirty="0" smtClean="0"/>
              <a:t>non-intrusive, not detected by communicating parties</a:t>
            </a:r>
          </a:p>
          <a:p>
            <a:r>
              <a:rPr lang="en-US" sz="2000" dirty="0"/>
              <a:t>B</a:t>
            </a:r>
            <a:r>
              <a:rPr lang="en-US" sz="2000" dirty="0" smtClean="0"/>
              <a:t>etter </a:t>
            </a:r>
            <a:r>
              <a:rPr lang="en-US" sz="2000" dirty="0"/>
              <a:t>detect active services running on </a:t>
            </a:r>
            <a:r>
              <a:rPr lang="en-US" sz="2000" b="1" dirty="0"/>
              <a:t>transient</a:t>
            </a:r>
            <a:r>
              <a:rPr lang="en-US" sz="2000" dirty="0"/>
              <a:t> hosts </a:t>
            </a:r>
            <a:r>
              <a:rPr lang="en-US" sz="2000" dirty="0" smtClean="0"/>
              <a:t>(hosts that frequently powered off, </a:t>
            </a:r>
            <a:r>
              <a:rPr lang="en-US" sz="2000" i="1" dirty="0" smtClean="0"/>
              <a:t>e.g.</a:t>
            </a:r>
            <a:r>
              <a:rPr lang="en-US" sz="2000" dirty="0" smtClean="0"/>
              <a:t>, laptops)</a:t>
            </a:r>
            <a:endParaRPr lang="en-US" sz="2000" dirty="0"/>
          </a:p>
          <a:p>
            <a:r>
              <a:rPr lang="en-US" sz="2000" dirty="0"/>
              <a:t>C</a:t>
            </a:r>
            <a:r>
              <a:rPr lang="en-US" sz="2000" dirty="0" smtClean="0"/>
              <a:t>an </a:t>
            </a:r>
            <a:r>
              <a:rPr lang="en-US" sz="2000" dirty="0"/>
              <a:t>detect services that active probing misses because of </a:t>
            </a:r>
            <a:r>
              <a:rPr lang="en-US" sz="2000" b="1" dirty="0"/>
              <a:t>firewall</a:t>
            </a:r>
            <a:r>
              <a:rPr lang="en-US" sz="2000" dirty="0"/>
              <a:t> configurations </a:t>
            </a:r>
          </a:p>
          <a:p>
            <a:r>
              <a:rPr lang="en-US" sz="2000" dirty="0"/>
              <a:t>P</a:t>
            </a:r>
            <a:r>
              <a:rPr lang="en-US" sz="2000" dirty="0" smtClean="0"/>
              <a:t>rovide </a:t>
            </a:r>
            <a:r>
              <a:rPr lang="en-US" sz="2000" dirty="0"/>
              <a:t>insights into </a:t>
            </a:r>
            <a:r>
              <a:rPr lang="en-US" sz="2000" b="1" dirty="0"/>
              <a:t>trends</a:t>
            </a:r>
            <a:r>
              <a:rPr lang="en-US" sz="2000" dirty="0"/>
              <a:t> and other behaviors which active probing cannot </a:t>
            </a:r>
          </a:p>
          <a:p>
            <a:r>
              <a:rPr lang="en-US" sz="2000" dirty="0"/>
              <a:t>While monitoring servers, passive </a:t>
            </a:r>
            <a:r>
              <a:rPr lang="en-US" sz="2000" dirty="0" smtClean="0"/>
              <a:t>monitoring </a:t>
            </a:r>
            <a:r>
              <a:rPr lang="en-US" sz="2000" dirty="0"/>
              <a:t>can also track clients, providing extra information such as server popularity and server load </a:t>
            </a:r>
            <a:endParaRPr lang="en-US" sz="2000" dirty="0" smtClean="0"/>
          </a:p>
          <a:p>
            <a:r>
              <a:rPr lang="en-US" sz="2000" dirty="0"/>
              <a:t>consumes no network </a:t>
            </a:r>
            <a:r>
              <a:rPr lang="en-US" sz="2000" dirty="0" smtClean="0"/>
              <a:t>resources; can </a:t>
            </a:r>
            <a:r>
              <a:rPr lang="en-US" sz="2000" dirty="0"/>
              <a:t>be run on a long-term </a:t>
            </a:r>
            <a:r>
              <a:rPr lang="en-US" sz="2000" dirty="0" smtClean="0"/>
              <a:t>basis</a:t>
            </a:r>
          </a:p>
          <a:p>
            <a:pPr marL="0" indent="0">
              <a:buNone/>
            </a:pPr>
            <a:r>
              <a:rPr lang="en-US" sz="2000" dirty="0" smtClean="0"/>
              <a:t>Cons</a:t>
            </a:r>
          </a:p>
          <a:p>
            <a:r>
              <a:rPr lang="en-US" sz="2000" dirty="0"/>
              <a:t>O</a:t>
            </a:r>
            <a:r>
              <a:rPr lang="en-US" sz="2000" dirty="0" smtClean="0"/>
              <a:t>nly </a:t>
            </a:r>
            <a:r>
              <a:rPr lang="en-US" sz="2000" dirty="0"/>
              <a:t>detects services that are </a:t>
            </a:r>
            <a:r>
              <a:rPr lang="en-US" sz="2000" dirty="0" smtClean="0"/>
              <a:t>active; </a:t>
            </a:r>
            <a:r>
              <a:rPr lang="en-US" sz="2000" dirty="0"/>
              <a:t>silent servers go </a:t>
            </a:r>
            <a:r>
              <a:rPr lang="en-US" sz="2000" dirty="0" smtClean="0"/>
              <a:t>unmonitored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b="1" dirty="0">
              <a:solidFill>
                <a:srgbClr val="0000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475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479667" y="3290501"/>
            <a:ext cx="31403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30000" dirty="0"/>
              <a:t>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479667" y="3290501"/>
            <a:ext cx="1846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98114" y="4605138"/>
            <a:ext cx="21360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447799"/>
            <a:ext cx="6934200" cy="544244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895600" y="3429000"/>
            <a:ext cx="1524000" cy="914400"/>
          </a:xfrm>
          <a:prstGeom prst="ellipse">
            <a:avLst/>
          </a:prstGeom>
          <a:noFill/>
          <a:ln w="5715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30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 </a:t>
            </a:r>
            <a:r>
              <a:rPr lang="en-US" dirty="0"/>
              <a:t>Scanning </a:t>
            </a:r>
            <a:r>
              <a:rPr lang="en-US" b="1" dirty="0" smtClean="0"/>
              <a:t>Strategies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remote to local </a:t>
            </a:r>
            <a:r>
              <a:rPr lang="en-US" sz="2800" dirty="0" smtClean="0"/>
              <a:t>scanning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local </a:t>
            </a:r>
            <a:r>
              <a:rPr lang="en-US" sz="2800" dirty="0"/>
              <a:t>to remote </a:t>
            </a:r>
            <a:r>
              <a:rPr lang="en-US" sz="2800" dirty="0" smtClean="0"/>
              <a:t>scanning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local </a:t>
            </a:r>
            <a:r>
              <a:rPr lang="en-US" sz="2800" dirty="0"/>
              <a:t>to local </a:t>
            </a:r>
            <a:r>
              <a:rPr lang="en-US" sz="2800" dirty="0" smtClean="0"/>
              <a:t>scanning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remote </a:t>
            </a:r>
            <a:r>
              <a:rPr lang="en-US" sz="2800" dirty="0"/>
              <a:t>to remote </a:t>
            </a:r>
            <a:r>
              <a:rPr lang="en-US" sz="2800" dirty="0" smtClean="0"/>
              <a:t>scanning</a:t>
            </a:r>
          </a:p>
          <a:p>
            <a:r>
              <a:rPr lang="en-US" sz="2400" dirty="0"/>
              <a:t>The first three classes take into consideration the </a:t>
            </a:r>
            <a:r>
              <a:rPr lang="en-US" sz="2400" b="1" dirty="0"/>
              <a:t>boundaries</a:t>
            </a:r>
            <a:r>
              <a:rPr lang="en-US" sz="2400" dirty="0"/>
              <a:t> of a specific enterprise network and define the </a:t>
            </a:r>
            <a:r>
              <a:rPr lang="en-US" sz="2400" b="1" dirty="0"/>
              <a:t>direction</a:t>
            </a:r>
            <a:r>
              <a:rPr lang="en-US" sz="2400" dirty="0"/>
              <a:t> of the cyber scanning </a:t>
            </a:r>
            <a:r>
              <a:rPr lang="en-US" sz="2400" dirty="0" smtClean="0"/>
              <a:t>activity</a:t>
            </a:r>
          </a:p>
          <a:p>
            <a:r>
              <a:rPr lang="en-US" sz="2400" dirty="0" smtClean="0"/>
              <a:t>Such </a:t>
            </a:r>
            <a:r>
              <a:rPr lang="en-US" sz="2400" dirty="0"/>
              <a:t>activity can be generated by a diverse number of hosts, targeting a number of hosts, and using various cyber scanning methods and techniques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359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 Scanning </a:t>
            </a:r>
            <a:r>
              <a:rPr lang="en-US" b="1" dirty="0"/>
              <a:t>Strategies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52600"/>
            <a:ext cx="5415608" cy="3886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1200" y="1981200"/>
            <a:ext cx="320039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A remote </a:t>
            </a:r>
            <a:r>
              <a:rPr lang="en-US" dirty="0"/>
              <a:t>host, outside the boundary of a specific network, </a:t>
            </a:r>
            <a:r>
              <a:rPr lang="en-US" dirty="0" smtClean="0"/>
              <a:t>performing scanning </a:t>
            </a:r>
            <a:r>
              <a:rPr lang="en-US" dirty="0"/>
              <a:t>on a host inside the enterprise </a:t>
            </a:r>
            <a:r>
              <a:rPr lang="en-US" dirty="0" smtClean="0"/>
              <a:t>network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Most </a:t>
            </a:r>
            <a:r>
              <a:rPr lang="en-US" dirty="0"/>
              <a:t>worrisome for enterprise network administrators as they attempt to protect their IT infrastructure from unknown external adversaries </a:t>
            </a:r>
          </a:p>
        </p:txBody>
      </p:sp>
    </p:spTree>
    <p:extLst>
      <p:ext uri="{BB962C8B-B14F-4D97-AF65-F5344CB8AC3E}">
        <p14:creationId xmlns:p14="http://schemas.microsoft.com/office/powerpoint/2010/main" val="2432768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 Scanning </a:t>
            </a:r>
            <a:r>
              <a:rPr lang="en-US" b="1" dirty="0"/>
              <a:t>Strategies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429" y="1828800"/>
            <a:ext cx="5683287" cy="3886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62600" y="2057400"/>
            <a:ext cx="3429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/>
              <a:t>scanning host performs network reconnaissance against external </a:t>
            </a:r>
            <a:r>
              <a:rPr lang="en-US" sz="2000" dirty="0" smtClean="0"/>
              <a:t>systems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may </a:t>
            </a:r>
            <a:r>
              <a:rPr lang="en-US" sz="2000" dirty="0"/>
              <a:t>cause serious legal issues against the enterprise network since its infrastructure would be used for malicious purposes against Internet systems </a:t>
            </a:r>
          </a:p>
        </p:txBody>
      </p:sp>
    </p:spTree>
    <p:extLst>
      <p:ext uri="{BB962C8B-B14F-4D97-AF65-F5344CB8AC3E}">
        <p14:creationId xmlns:p14="http://schemas.microsoft.com/office/powerpoint/2010/main" val="486907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 Scanning </a:t>
            </a:r>
            <a:r>
              <a:rPr lang="en-US" b="1" dirty="0"/>
              <a:t>Strategies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05000"/>
            <a:ext cx="5562600" cy="40999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43600" y="2286000"/>
            <a:ext cx="2895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Host scans </a:t>
            </a:r>
            <a:r>
              <a:rPr lang="en-US" sz="2000" dirty="0"/>
              <a:t>systems within the boundaries of the enterprise network in which it resides </a:t>
            </a:r>
          </a:p>
        </p:txBody>
      </p:sp>
    </p:spTree>
    <p:extLst>
      <p:ext uri="{BB962C8B-B14F-4D97-AF65-F5344CB8AC3E}">
        <p14:creationId xmlns:p14="http://schemas.microsoft.com/office/powerpoint/2010/main" val="486907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 Scanning </a:t>
            </a:r>
            <a:r>
              <a:rPr lang="en-US" b="1" dirty="0"/>
              <a:t>Strategies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1905000"/>
            <a:ext cx="80010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R</a:t>
            </a:r>
            <a:r>
              <a:rPr lang="en-US" sz="2400" dirty="0" smtClean="0"/>
              <a:t>emote </a:t>
            </a:r>
            <a:r>
              <a:rPr lang="en-US" sz="2400" dirty="0"/>
              <a:t>to remote </a:t>
            </a:r>
            <a:r>
              <a:rPr lang="en-US" sz="2400" dirty="0" smtClean="0"/>
              <a:t>scanning </a:t>
            </a:r>
            <a:r>
              <a:rPr lang="en-US" sz="2400" dirty="0"/>
              <a:t>does not depend on certain </a:t>
            </a:r>
            <a:r>
              <a:rPr lang="en-US" sz="2400" dirty="0" smtClean="0"/>
              <a:t>boundaries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D</a:t>
            </a:r>
            <a:r>
              <a:rPr lang="en-US" sz="2400" dirty="0" smtClean="0"/>
              <a:t>efined </a:t>
            </a:r>
            <a:r>
              <a:rPr lang="en-US" sz="2400" dirty="0"/>
              <a:t>as world wide cyber scanning </a:t>
            </a:r>
            <a:r>
              <a:rPr lang="en-US" sz="2400" dirty="0" smtClean="0"/>
              <a:t>campaigns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Rather </a:t>
            </a:r>
            <a:r>
              <a:rPr lang="en-US" sz="2400" dirty="0"/>
              <a:t>than focusing on a specific enterprise network as a target, this strategy aims at probing and sequentially exploiting the Internet’s </a:t>
            </a:r>
            <a:r>
              <a:rPr lang="en-US" sz="2400" dirty="0" smtClean="0"/>
              <a:t>services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This </a:t>
            </a:r>
            <a:r>
              <a:rPr lang="en-US" sz="2400" dirty="0"/>
              <a:t>strategy is often distributed, possesses sophisticated stealth capabilities and is typically highly </a:t>
            </a:r>
            <a:r>
              <a:rPr lang="en-US" sz="2400" dirty="0" smtClean="0"/>
              <a:t>coordinated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Recent cyber </a:t>
            </a:r>
            <a:r>
              <a:rPr lang="en-US" sz="2400" dirty="0"/>
              <a:t>scanning </a:t>
            </a:r>
            <a:r>
              <a:rPr lang="en-US" sz="2400" dirty="0" smtClean="0"/>
              <a:t>campaigns 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6760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479667" y="3290501"/>
            <a:ext cx="31403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30000" dirty="0"/>
              <a:t>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479667" y="3290501"/>
            <a:ext cx="1846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98114" y="4605138"/>
            <a:ext cx="21360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447799"/>
            <a:ext cx="6934200" cy="544244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895600" y="5334000"/>
            <a:ext cx="1524000" cy="914400"/>
          </a:xfrm>
          <a:prstGeom prst="ellipse">
            <a:avLst/>
          </a:prstGeom>
          <a:noFill/>
          <a:ln w="5715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747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 Scanning </a:t>
            </a:r>
            <a:r>
              <a:rPr lang="en-US" b="1" dirty="0" smtClean="0"/>
              <a:t>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Aim</a:t>
            </a:r>
          </a:p>
          <a:p>
            <a:r>
              <a:rPr lang="en-US" sz="2400" dirty="0" smtClean="0"/>
              <a:t>Wide range scanning</a:t>
            </a:r>
          </a:p>
          <a:p>
            <a:pPr lvl="1"/>
            <a:r>
              <a:rPr lang="en-US" sz="2000" dirty="0"/>
              <a:t>rapid scanning of large blocks of Internet addresses in the search for a specific service or </a:t>
            </a:r>
            <a:r>
              <a:rPr lang="en-US" sz="2000" dirty="0" smtClean="0"/>
              <a:t>vulnerability</a:t>
            </a:r>
          </a:p>
          <a:p>
            <a:pPr lvl="1"/>
            <a:r>
              <a:rPr lang="en-US" sz="2000" dirty="0"/>
              <a:t>little human interaction in this type of </a:t>
            </a:r>
            <a:r>
              <a:rPr lang="en-US" sz="2000" dirty="0" smtClean="0"/>
              <a:t>reconnaissance</a:t>
            </a:r>
          </a:p>
          <a:p>
            <a:pPr lvl="1"/>
            <a:r>
              <a:rPr lang="en-US" sz="2000" i="1" dirty="0"/>
              <a:t>e</a:t>
            </a:r>
            <a:r>
              <a:rPr lang="en-US" sz="2000" i="1" dirty="0" smtClean="0"/>
              <a:t>.g.</a:t>
            </a:r>
            <a:r>
              <a:rPr lang="en-US" sz="2000" dirty="0" smtClean="0"/>
              <a:t>, </a:t>
            </a:r>
            <a:r>
              <a:rPr lang="en-US" sz="2000" b="1" dirty="0" smtClean="0"/>
              <a:t>auto</a:t>
            </a:r>
            <a:r>
              <a:rPr lang="en-US" sz="2000" b="1" dirty="0"/>
              <a:t>-rooters </a:t>
            </a:r>
            <a:r>
              <a:rPr lang="en-US" sz="2000" dirty="0" smtClean="0"/>
              <a:t>- </a:t>
            </a:r>
            <a:r>
              <a:rPr lang="en-US" sz="2000" dirty="0"/>
              <a:t>composite tools that augment basic port scanning functionality by launching an attack as soon as an open port is located on a target system; they are often used for the rapid enrollment of vulnerable systems into botnets </a:t>
            </a:r>
          </a:p>
          <a:p>
            <a:pPr lvl="1"/>
            <a:r>
              <a:rPr lang="en-US" sz="2000" i="1" dirty="0"/>
              <a:t>e.g.</a:t>
            </a:r>
            <a:r>
              <a:rPr lang="en-US" sz="2000" dirty="0" smtClean="0"/>
              <a:t>, </a:t>
            </a:r>
            <a:r>
              <a:rPr lang="en-US" sz="2000" b="1" dirty="0"/>
              <a:t>worm propagation </a:t>
            </a:r>
            <a:r>
              <a:rPr lang="en-US" sz="2000" dirty="0" smtClean="0"/>
              <a:t>- </a:t>
            </a:r>
            <a:r>
              <a:rPr lang="en-US" sz="2000" dirty="0"/>
              <a:t>indiscriminately probing the Internet as rapidly as possible to locate and infect vulnerable systems </a:t>
            </a:r>
            <a:endParaRPr lang="en-US" sz="2000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241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 Scanning </a:t>
            </a:r>
            <a:r>
              <a:rPr lang="en-US" b="1" dirty="0" smtClean="0"/>
              <a:t>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Aim</a:t>
            </a:r>
          </a:p>
          <a:p>
            <a:r>
              <a:rPr lang="en-US" sz="2400" dirty="0" smtClean="0"/>
              <a:t>Target-specific </a:t>
            </a:r>
            <a:r>
              <a:rPr lang="en-US" sz="2400" dirty="0"/>
              <a:t>s</a:t>
            </a:r>
            <a:r>
              <a:rPr lang="en-US" sz="2400" dirty="0" smtClean="0"/>
              <a:t>canning </a:t>
            </a:r>
          </a:p>
          <a:p>
            <a:pPr lvl="1"/>
            <a:r>
              <a:rPr lang="en-US" sz="2000" dirty="0"/>
              <a:t>stealthy, focused scan</a:t>
            </a:r>
            <a:r>
              <a:rPr lang="en-US" sz="2000" dirty="0" smtClean="0"/>
              <a:t>-</a:t>
            </a:r>
            <a:r>
              <a:rPr lang="en-US" sz="2000" dirty="0" err="1" smtClean="0"/>
              <a:t>ning</a:t>
            </a:r>
            <a:r>
              <a:rPr lang="en-US" sz="2000" dirty="0" smtClean="0"/>
              <a:t> </a:t>
            </a:r>
            <a:r>
              <a:rPr lang="en-US" sz="2000" dirty="0"/>
              <a:t>of a predetermined target host or network </a:t>
            </a:r>
            <a:endParaRPr lang="en-US" sz="2000" dirty="0" smtClean="0"/>
          </a:p>
          <a:p>
            <a:pPr lvl="1"/>
            <a:r>
              <a:rPr lang="en-US" sz="2000" dirty="0"/>
              <a:t>Indirect </a:t>
            </a:r>
            <a:r>
              <a:rPr lang="en-US" sz="2000" dirty="0" smtClean="0"/>
              <a:t>scanning: </a:t>
            </a:r>
            <a:r>
              <a:rPr lang="en-US" sz="2000" dirty="0"/>
              <a:t>an attacker uses some </a:t>
            </a:r>
            <a:r>
              <a:rPr lang="en-US" sz="2000" dirty="0" smtClean="0"/>
              <a:t>systems </a:t>
            </a:r>
            <a:r>
              <a:rPr lang="en-US" sz="2000" dirty="0"/>
              <a:t>to scan a target and other systems to attack the </a:t>
            </a:r>
            <a:r>
              <a:rPr lang="en-US" sz="2000" dirty="0" smtClean="0"/>
              <a:t>same victim; </a:t>
            </a:r>
            <a:r>
              <a:rPr lang="en-US" sz="2000" dirty="0"/>
              <a:t>i</a:t>
            </a:r>
            <a:r>
              <a:rPr lang="en-US" sz="2000" dirty="0" smtClean="0"/>
              <a:t>f </a:t>
            </a:r>
            <a:r>
              <a:rPr lang="en-US" sz="2000" dirty="0"/>
              <a:t>the scanning activity from the scanning system is detected, the attacker simply uses another scanning </a:t>
            </a:r>
            <a:r>
              <a:rPr lang="en-US" sz="2000" dirty="0" smtClean="0"/>
              <a:t>system </a:t>
            </a:r>
            <a:endParaRPr lang="en-US" sz="2000" dirty="0"/>
          </a:p>
          <a:p>
            <a:pPr lvl="1"/>
            <a:r>
              <a:rPr lang="en-US" sz="2000" dirty="0" smtClean="0"/>
              <a:t>Botnet scanning: </a:t>
            </a:r>
            <a:r>
              <a:rPr lang="en-US" sz="2000" dirty="0"/>
              <a:t>a collection of </a:t>
            </a:r>
            <a:r>
              <a:rPr lang="en-US" sz="2000" dirty="0" smtClean="0"/>
              <a:t>compromised </a:t>
            </a:r>
            <a:r>
              <a:rPr lang="en-US" sz="2000" dirty="0"/>
              <a:t>systems (bots or zombies) are used to scan a target </a:t>
            </a:r>
          </a:p>
          <a:p>
            <a:pPr lvl="1"/>
            <a:r>
              <a:rPr lang="en-US" sz="2000" dirty="0"/>
              <a:t>Low and slow </a:t>
            </a:r>
            <a:r>
              <a:rPr lang="en-US" sz="2000" dirty="0" smtClean="0"/>
              <a:t>scanning: </a:t>
            </a:r>
            <a:r>
              <a:rPr lang="en-US" sz="2000" dirty="0"/>
              <a:t>an attacker slowly scans a target host or network </a:t>
            </a:r>
            <a:r>
              <a:rPr lang="en-US" sz="2000" dirty="0" smtClean="0"/>
              <a:t>(taking days</a:t>
            </a:r>
            <a:r>
              <a:rPr lang="en-US" sz="2000" dirty="0"/>
              <a:t>, weeks or </a:t>
            </a:r>
            <a:r>
              <a:rPr lang="en-US" sz="2000" dirty="0" smtClean="0"/>
              <a:t>months); </a:t>
            </a:r>
            <a:r>
              <a:rPr lang="en-US" sz="2000" dirty="0"/>
              <a:t>s</a:t>
            </a:r>
            <a:r>
              <a:rPr lang="en-US" sz="2000" dirty="0" smtClean="0"/>
              <a:t>low </a:t>
            </a:r>
            <a:r>
              <a:rPr lang="en-US" sz="2000" dirty="0"/>
              <a:t>scans may blend into the network noise never exceeding detection thresholds or exhausting detection system state 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marL="0" indent="0">
              <a:buNone/>
            </a:pPr>
            <a:r>
              <a:rPr lang="en-US" sz="2400" b="1" dirty="0" smtClean="0"/>
              <a:t>Method</a:t>
            </a:r>
            <a:endParaRPr lang="en-US" sz="2400" b="1" dirty="0"/>
          </a:p>
          <a:p>
            <a:r>
              <a:rPr lang="en-US" sz="2400" dirty="0" smtClean="0"/>
              <a:t>Single </a:t>
            </a:r>
            <a:r>
              <a:rPr lang="en-US" sz="2400" dirty="0"/>
              <a:t>s</a:t>
            </a:r>
            <a:r>
              <a:rPr lang="en-US" sz="2400" dirty="0" smtClean="0"/>
              <a:t>ource </a:t>
            </a:r>
            <a:r>
              <a:rPr lang="en-US" sz="2400" dirty="0"/>
              <a:t>s</a:t>
            </a:r>
            <a:r>
              <a:rPr lang="en-US" sz="2400" dirty="0" smtClean="0"/>
              <a:t>canning </a:t>
            </a:r>
            <a:endParaRPr lang="en-US" sz="2400" dirty="0"/>
          </a:p>
          <a:p>
            <a:r>
              <a:rPr lang="en-US" sz="2400" dirty="0"/>
              <a:t>Distributed s</a:t>
            </a:r>
            <a:r>
              <a:rPr lang="en-US" sz="2400" dirty="0" smtClean="0"/>
              <a:t>canning 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4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479667" y="3290501"/>
            <a:ext cx="31403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30000" dirty="0"/>
              <a:t>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479667" y="3290501"/>
            <a:ext cx="1846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98114" y="4605138"/>
            <a:ext cx="21360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447799"/>
            <a:ext cx="6934200" cy="544244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895600" y="1524000"/>
            <a:ext cx="1524000" cy="914400"/>
          </a:xfrm>
          <a:prstGeom prst="ellipse">
            <a:avLst/>
          </a:prstGeom>
          <a:noFill/>
          <a:ln w="5715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055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 Scanning </a:t>
            </a:r>
            <a:r>
              <a:rPr lang="en-US" b="1" dirty="0" smtClean="0"/>
              <a:t>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Method</a:t>
            </a:r>
            <a:endParaRPr lang="en-US" sz="2400" b="1" dirty="0"/>
          </a:p>
          <a:p>
            <a:r>
              <a:rPr lang="en-US" sz="2200" b="1" dirty="0" smtClean="0"/>
              <a:t>Single</a:t>
            </a:r>
            <a:r>
              <a:rPr lang="en-US" sz="2200" dirty="0" smtClean="0"/>
              <a:t> </a:t>
            </a:r>
            <a:r>
              <a:rPr lang="en-US" sz="2200" dirty="0"/>
              <a:t>s</a:t>
            </a:r>
            <a:r>
              <a:rPr lang="en-US" sz="2200" dirty="0" smtClean="0"/>
              <a:t>ource scanning</a:t>
            </a:r>
          </a:p>
          <a:p>
            <a:pPr lvl="1"/>
            <a:r>
              <a:rPr lang="en-US" sz="1900" dirty="0" smtClean="0"/>
              <a:t>operates </a:t>
            </a:r>
            <a:r>
              <a:rPr lang="en-US" sz="1900" dirty="0"/>
              <a:t>from a one (source) to many (targets) fashion </a:t>
            </a:r>
            <a:endParaRPr lang="en-US" sz="1900" dirty="0" smtClean="0"/>
          </a:p>
          <a:p>
            <a:pPr lvl="1"/>
            <a:r>
              <a:rPr lang="en-US" sz="1900" b="1" dirty="0"/>
              <a:t>v</a:t>
            </a:r>
            <a:r>
              <a:rPr lang="en-US" sz="1900" b="1" dirty="0" smtClean="0"/>
              <a:t>ertical</a:t>
            </a:r>
            <a:r>
              <a:rPr lang="en-US" sz="1900" dirty="0" smtClean="0"/>
              <a:t> scan - </a:t>
            </a:r>
            <a:r>
              <a:rPr lang="en-US" sz="1900" dirty="0"/>
              <a:t>consists of a port scan of some or all ports on a single computer </a:t>
            </a:r>
          </a:p>
          <a:p>
            <a:pPr lvl="1"/>
            <a:r>
              <a:rPr lang="en-US" sz="1900" b="1" dirty="0"/>
              <a:t>horizontal</a:t>
            </a:r>
            <a:r>
              <a:rPr lang="en-US" sz="1900" dirty="0"/>
              <a:t> </a:t>
            </a:r>
            <a:r>
              <a:rPr lang="en-US" sz="1900" dirty="0" smtClean="0"/>
              <a:t>scan – scans a </a:t>
            </a:r>
            <a:r>
              <a:rPr lang="en-US" sz="1900" dirty="0"/>
              <a:t>single port across multiple IP addresses </a:t>
            </a:r>
            <a:endParaRPr lang="en-US" sz="1900" dirty="0" smtClean="0"/>
          </a:p>
          <a:p>
            <a:pPr lvl="1"/>
            <a:r>
              <a:rPr lang="en-US" sz="1900" b="1" dirty="0"/>
              <a:t>s</a:t>
            </a:r>
            <a:r>
              <a:rPr lang="en-US" sz="1900" b="1" dirty="0" smtClean="0"/>
              <a:t>trobe</a:t>
            </a:r>
            <a:r>
              <a:rPr lang="en-US" sz="1900" dirty="0" smtClean="0"/>
              <a:t> scan - </a:t>
            </a:r>
            <a:r>
              <a:rPr lang="en-US" sz="1900" dirty="0"/>
              <a:t>port scan </a:t>
            </a:r>
            <a:r>
              <a:rPr lang="en-US" sz="1900" dirty="0" smtClean="0"/>
              <a:t>of </a:t>
            </a:r>
            <a:r>
              <a:rPr lang="en-US" sz="1900" dirty="0"/>
              <a:t>multiple ports across multiple IP </a:t>
            </a:r>
            <a:r>
              <a:rPr lang="en-US" sz="1900" dirty="0" smtClean="0"/>
              <a:t>addresses</a:t>
            </a:r>
          </a:p>
          <a:p>
            <a:pPr lvl="1"/>
            <a:r>
              <a:rPr lang="en-US" sz="1900" b="1" dirty="0"/>
              <a:t>block</a:t>
            </a:r>
            <a:r>
              <a:rPr lang="en-US" sz="1900" dirty="0"/>
              <a:t> scan </a:t>
            </a:r>
            <a:r>
              <a:rPr lang="en-US" sz="1900" dirty="0" smtClean="0"/>
              <a:t>- port </a:t>
            </a:r>
            <a:r>
              <a:rPr lang="en-US" sz="1900" dirty="0"/>
              <a:t>scan against all ports on multiple IP addresses </a:t>
            </a:r>
            <a:endParaRPr lang="en-US" sz="1900" dirty="0" smtClean="0"/>
          </a:p>
          <a:p>
            <a:r>
              <a:rPr lang="en-US" sz="2200" b="1" dirty="0" smtClean="0"/>
              <a:t>Distributed</a:t>
            </a:r>
            <a:r>
              <a:rPr lang="en-US" sz="2200" dirty="0" smtClean="0"/>
              <a:t> </a:t>
            </a:r>
            <a:r>
              <a:rPr lang="en-US" sz="2200" dirty="0"/>
              <a:t>s</a:t>
            </a:r>
            <a:r>
              <a:rPr lang="en-US" sz="2200" dirty="0" smtClean="0"/>
              <a:t>canning </a:t>
            </a:r>
          </a:p>
          <a:p>
            <a:pPr lvl="1"/>
            <a:r>
              <a:rPr lang="en-US" sz="1900" dirty="0"/>
              <a:t>multiple systems act in a union strategy to scan a network or host of interest </a:t>
            </a:r>
          </a:p>
          <a:p>
            <a:pPr lvl="1"/>
            <a:r>
              <a:rPr lang="en-US" sz="1900" dirty="0"/>
              <a:t>reduces the scanning footprint of any singl</a:t>
            </a:r>
            <a:r>
              <a:rPr lang="en-US" sz="2000" dirty="0"/>
              <a:t>e system and thus decreases the likelihood of being detected </a:t>
            </a:r>
          </a:p>
          <a:p>
            <a:pPr marL="457200" lvl="1" indent="0">
              <a:buNone/>
            </a:pPr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151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Active</a:t>
            </a:r>
            <a:r>
              <a:rPr lang="en-US" sz="2400" dirty="0"/>
              <a:t> scanning is efficient but is very intrusive </a:t>
            </a:r>
          </a:p>
          <a:p>
            <a:r>
              <a:rPr lang="en-US" sz="2400" b="1" dirty="0"/>
              <a:t>Passive</a:t>
            </a:r>
            <a:r>
              <a:rPr lang="en-US" sz="2400" dirty="0"/>
              <a:t> scanning is less intrusive, works well in the </a:t>
            </a:r>
            <a:r>
              <a:rPr lang="en-US" sz="2400" dirty="0" smtClean="0"/>
              <a:t>presence </a:t>
            </a:r>
            <a:r>
              <a:rPr lang="en-US" sz="2400" dirty="0"/>
              <a:t>of firewalls and is optimized to operate effectively with transient hosts </a:t>
            </a:r>
          </a:p>
          <a:p>
            <a:r>
              <a:rPr lang="en-US" sz="2400" dirty="0"/>
              <a:t>Cyber scanning strategies include </a:t>
            </a:r>
            <a:r>
              <a:rPr lang="en-US" sz="2400" b="1" dirty="0"/>
              <a:t>remote to remote </a:t>
            </a:r>
            <a:r>
              <a:rPr lang="en-US" sz="2400" dirty="0" smtClean="0"/>
              <a:t>scanning </a:t>
            </a:r>
            <a:r>
              <a:rPr lang="en-US" sz="2400" dirty="0"/>
              <a:t>also known as cyber scanning campaigns. The latter possess sophisticated stealth capabilities and are typically highly coordinated </a:t>
            </a:r>
          </a:p>
          <a:p>
            <a:r>
              <a:rPr lang="en-US" sz="2400" b="1" dirty="0"/>
              <a:t>Botnet</a:t>
            </a:r>
            <a:r>
              <a:rPr lang="en-US" sz="2400" dirty="0"/>
              <a:t> scanning is both a target-specific and a distributed cyber scanning </a:t>
            </a:r>
            <a:r>
              <a:rPr lang="en-US" sz="2400" dirty="0" smtClean="0"/>
              <a:t>method</a:t>
            </a:r>
            <a:endParaRPr lang="en-US" sz="2400" dirty="0"/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424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 Scanning </a:t>
            </a:r>
            <a:r>
              <a:rPr lang="en-US" b="1" dirty="0" smtClean="0"/>
              <a:t>Techniques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08034"/>
            <a:ext cx="7396480" cy="5448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50292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Classified based on </a:t>
            </a:r>
            <a:r>
              <a:rPr lang="en-US" b="1" dirty="0"/>
              <a:t>exchanged messages </a:t>
            </a:r>
            <a:r>
              <a:rPr lang="en-US" dirty="0" smtClean="0"/>
              <a:t>and </a:t>
            </a:r>
            <a:r>
              <a:rPr lang="en-US" b="1" dirty="0"/>
              <a:t>scanning abilities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925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Scan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06163"/>
            <a:ext cx="4390938" cy="3580237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495800" y="1600200"/>
            <a:ext cx="4419600" cy="4525963"/>
          </a:xfrm>
        </p:spPr>
        <p:txBody>
          <a:bodyPr/>
          <a:lstStyle/>
          <a:p>
            <a:r>
              <a:rPr lang="en-US" sz="1900" dirty="0" smtClean="0"/>
              <a:t>Aka </a:t>
            </a:r>
            <a:r>
              <a:rPr lang="en-US" sz="1900" b="1" dirty="0" smtClean="0"/>
              <a:t>vanilla</a:t>
            </a:r>
            <a:r>
              <a:rPr lang="en-US" sz="1900" dirty="0" smtClean="0"/>
              <a:t> scan following </a:t>
            </a:r>
            <a:r>
              <a:rPr lang="en-US" sz="1900" dirty="0"/>
              <a:t>the same TCP </a:t>
            </a:r>
            <a:r>
              <a:rPr lang="en-US" sz="1900" dirty="0" smtClean="0"/>
              <a:t>3-way handshake connection</a:t>
            </a:r>
          </a:p>
          <a:p>
            <a:r>
              <a:rPr lang="en-US" sz="1900" dirty="0" smtClean="0"/>
              <a:t>Use </a:t>
            </a:r>
            <a:r>
              <a:rPr lang="en-US" sz="1900" dirty="0"/>
              <a:t>a normal TCP connection to determine if a </a:t>
            </a:r>
            <a:r>
              <a:rPr lang="en-US" sz="1900" b="1" dirty="0"/>
              <a:t>port</a:t>
            </a:r>
            <a:r>
              <a:rPr lang="en-US" sz="1900" dirty="0"/>
              <a:t> is available </a:t>
            </a:r>
            <a:endParaRPr lang="en-US" sz="1900" dirty="0" smtClean="0"/>
          </a:p>
          <a:p>
            <a:r>
              <a:rPr lang="en-US" sz="1900" dirty="0" smtClean="0"/>
              <a:t>Use </a:t>
            </a:r>
            <a:r>
              <a:rPr lang="en-US" sz="1900" dirty="0" smtClean="0">
                <a:latin typeface="Courier New"/>
                <a:cs typeface="Courier New"/>
              </a:rPr>
              <a:t>connect()</a:t>
            </a:r>
            <a:r>
              <a:rPr lang="en-US" sz="1900" dirty="0" smtClean="0"/>
              <a:t> call </a:t>
            </a:r>
          </a:p>
          <a:p>
            <a:r>
              <a:rPr lang="en-US" sz="1900" dirty="0"/>
              <a:t>easily detected by a firewall </a:t>
            </a:r>
            <a:endParaRPr lang="en-US" sz="1900" dirty="0" smtClean="0"/>
          </a:p>
          <a:p>
            <a:r>
              <a:rPr lang="en-US" sz="1900" dirty="0" smtClean="0"/>
              <a:t>Visible in </a:t>
            </a:r>
            <a:r>
              <a:rPr lang="en-US" sz="1900" b="1" dirty="0"/>
              <a:t>connection logs </a:t>
            </a:r>
          </a:p>
          <a:p>
            <a:r>
              <a:rPr lang="en-US" sz="1900" dirty="0"/>
              <a:t>Since </a:t>
            </a:r>
            <a:r>
              <a:rPr lang="en-US" sz="1900" dirty="0" smtClean="0"/>
              <a:t>open </a:t>
            </a:r>
            <a:r>
              <a:rPr lang="en-US" sz="1900" dirty="0"/>
              <a:t>scan </a:t>
            </a:r>
            <a:r>
              <a:rPr lang="en-US" sz="1900" dirty="0" smtClean="0"/>
              <a:t>requires </a:t>
            </a:r>
            <a:r>
              <a:rPr lang="en-US" sz="1900" dirty="0"/>
              <a:t>the completion of a TCP connection, normal application processes immediately </a:t>
            </a:r>
            <a:r>
              <a:rPr lang="en-US" sz="1900" dirty="0" smtClean="0"/>
              <a:t>follow</a:t>
            </a:r>
          </a:p>
          <a:p>
            <a:r>
              <a:rPr lang="en-US" sz="1900" dirty="0"/>
              <a:t>B</a:t>
            </a:r>
            <a:r>
              <a:rPr lang="en-US" sz="1900" dirty="0" smtClean="0"/>
              <a:t>y </a:t>
            </a:r>
            <a:r>
              <a:rPr lang="en-US" sz="1900" dirty="0"/>
              <a:t>the time </a:t>
            </a:r>
            <a:r>
              <a:rPr lang="en-US" sz="1900" dirty="0" smtClean="0"/>
              <a:t>RST </a:t>
            </a:r>
            <a:r>
              <a:rPr lang="en-US" sz="1900" dirty="0"/>
              <a:t>is received, </a:t>
            </a:r>
            <a:r>
              <a:rPr lang="en-US" sz="1900" dirty="0" smtClean="0"/>
              <a:t>application </a:t>
            </a:r>
            <a:r>
              <a:rPr lang="en-US" sz="1900" dirty="0"/>
              <a:t>initiation process is already well underway and </a:t>
            </a:r>
            <a:r>
              <a:rPr lang="en-US" sz="1900" dirty="0" smtClean="0"/>
              <a:t>system </a:t>
            </a:r>
            <a:r>
              <a:rPr lang="en-US" sz="1900" dirty="0"/>
              <a:t>resources have been used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400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71800" y="3352800"/>
            <a:ext cx="1429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c</a:t>
            </a:r>
            <a:r>
              <a:rPr lang="en-US" b="1" dirty="0" smtClean="0">
                <a:solidFill>
                  <a:srgbClr val="0000FF"/>
                </a:solidFill>
              </a:rPr>
              <a:t>losed port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5029200"/>
            <a:ext cx="1243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open port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691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Half-Open Scan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76400"/>
            <a:ext cx="3947160" cy="32760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0" y="3048000"/>
            <a:ext cx="1429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c</a:t>
            </a:r>
            <a:r>
              <a:rPr lang="en-US" b="1" dirty="0" smtClean="0">
                <a:solidFill>
                  <a:srgbClr val="0000FF"/>
                </a:solidFill>
              </a:rPr>
              <a:t>losed port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4800600"/>
            <a:ext cx="1243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open port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495800" y="1600200"/>
            <a:ext cx="4419600" cy="4525963"/>
          </a:xfrm>
        </p:spPr>
        <p:txBody>
          <a:bodyPr/>
          <a:lstStyle/>
          <a:p>
            <a:r>
              <a:rPr lang="en-US" sz="1800" dirty="0" smtClean="0"/>
              <a:t>Aka TCP SYN scan: </a:t>
            </a:r>
            <a:r>
              <a:rPr lang="en-US" sz="1800" dirty="0"/>
              <a:t>gather information about open ports without completing the TCP handshake process </a:t>
            </a:r>
          </a:p>
          <a:p>
            <a:r>
              <a:rPr lang="en-US" sz="1800" dirty="0"/>
              <a:t>When an open port is identified, the TCP handshake is reset before it can be completed </a:t>
            </a:r>
          </a:p>
          <a:p>
            <a:r>
              <a:rPr lang="en-US" sz="1800" dirty="0"/>
              <a:t>not logged by destination applications </a:t>
            </a:r>
            <a:r>
              <a:rPr lang="en-US" sz="1800" dirty="0" smtClean="0"/>
              <a:t>- </a:t>
            </a:r>
            <a:r>
              <a:rPr lang="en-US" sz="1800" dirty="0"/>
              <a:t>stealthier than o</a:t>
            </a:r>
            <a:r>
              <a:rPr lang="en-US" sz="1800" dirty="0" smtClean="0"/>
              <a:t>pen scan and </a:t>
            </a:r>
            <a:r>
              <a:rPr lang="en-US" sz="1800" dirty="0"/>
              <a:t>less visible in the destination systems’ application logs </a:t>
            </a:r>
          </a:p>
          <a:p>
            <a:r>
              <a:rPr lang="en-US" sz="1800" dirty="0"/>
              <a:t>less stressful to </a:t>
            </a:r>
            <a:r>
              <a:rPr lang="en-US" sz="1800" dirty="0" smtClean="0"/>
              <a:t>application </a:t>
            </a:r>
            <a:r>
              <a:rPr lang="en-US" sz="1800" dirty="0"/>
              <a:t>service because it does not force the application to initialize or for systems resources to be allocated </a:t>
            </a:r>
            <a:endParaRPr lang="en-US" sz="1800" dirty="0" smtClean="0"/>
          </a:p>
          <a:p>
            <a:r>
              <a:rPr lang="en-US" sz="1800" dirty="0" smtClean="0"/>
              <a:t>Need to create raw packet</a:t>
            </a:r>
            <a:endParaRPr lang="en-US" sz="18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400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560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Version Detection Scan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0"/>
            <a:ext cx="4155597" cy="42672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495800" y="1600200"/>
            <a:ext cx="4419600" cy="4525963"/>
          </a:xfrm>
        </p:spPr>
        <p:txBody>
          <a:bodyPr/>
          <a:lstStyle/>
          <a:p>
            <a:r>
              <a:rPr lang="en-US" sz="2000" dirty="0"/>
              <a:t>If open ports are found, </a:t>
            </a:r>
            <a:r>
              <a:rPr lang="en-US" sz="2000" dirty="0" smtClean="0"/>
              <a:t>Version </a:t>
            </a:r>
            <a:r>
              <a:rPr lang="en-US" sz="2000" dirty="0"/>
              <a:t>Detection scan will begin the probing process by directly communicating with the remote applications on the open ports to uncover as much information as possible </a:t>
            </a:r>
            <a:endParaRPr lang="en-US" sz="2000" dirty="0" smtClean="0"/>
          </a:p>
          <a:p>
            <a:r>
              <a:rPr lang="en-US" sz="2000" dirty="0"/>
              <a:t>requires significant </a:t>
            </a:r>
            <a:r>
              <a:rPr lang="en-US" sz="2000" dirty="0" smtClean="0"/>
              <a:t>processing </a:t>
            </a:r>
            <a:r>
              <a:rPr lang="en-US" sz="2000" dirty="0"/>
              <a:t>power </a:t>
            </a:r>
            <a:r>
              <a:rPr lang="en-US" sz="2000" dirty="0" smtClean="0"/>
              <a:t>and </a:t>
            </a:r>
            <a:r>
              <a:rPr lang="en-US" sz="2000" dirty="0"/>
              <a:t>elevated networking bandwidth since it needs to probe all the services and consequently transmit all their information </a:t>
            </a:r>
            <a:endParaRPr lang="en-US" sz="2000" dirty="0" smtClean="0"/>
          </a:p>
          <a:p>
            <a:r>
              <a:rPr lang="en-US" sz="2000" dirty="0"/>
              <a:t>its activity is usually written in application logs which makes it </a:t>
            </a:r>
            <a:r>
              <a:rPr lang="en-US" sz="2000" dirty="0" smtClean="0"/>
              <a:t>less </a:t>
            </a:r>
            <a:r>
              <a:rPr lang="en-US" sz="2000" dirty="0"/>
              <a:t>stealthier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400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689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 Scanning </a:t>
            </a:r>
            <a:r>
              <a:rPr lang="en-US" b="1" dirty="0" smtClean="0"/>
              <a:t>Techniques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08034"/>
            <a:ext cx="7396480" cy="5448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50292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Classified based on </a:t>
            </a:r>
            <a:r>
              <a:rPr lang="en-US" b="1" dirty="0"/>
              <a:t>exchanged messages </a:t>
            </a:r>
            <a:r>
              <a:rPr lang="en-US" dirty="0" smtClean="0"/>
              <a:t>and </a:t>
            </a:r>
            <a:r>
              <a:rPr lang="en-US" b="1" dirty="0"/>
              <a:t>scanning abilities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437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Stealth Scan – SYN/ACK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05000"/>
            <a:ext cx="3487733" cy="2598271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00" y="1600200"/>
            <a:ext cx="5105400" cy="5029200"/>
          </a:xfrm>
        </p:spPr>
        <p:txBody>
          <a:bodyPr/>
          <a:lstStyle/>
          <a:p>
            <a:r>
              <a:rPr lang="en-US" sz="2000" dirty="0" smtClean="0"/>
              <a:t>Scans using SYN </a:t>
            </a:r>
            <a:r>
              <a:rPr lang="en-US" sz="2000" dirty="0"/>
              <a:t>flag to investigate open </a:t>
            </a:r>
            <a:r>
              <a:rPr lang="en-US" sz="2000" dirty="0" smtClean="0"/>
              <a:t>ports are </a:t>
            </a:r>
            <a:r>
              <a:rPr lang="en-US" sz="2000" dirty="0"/>
              <a:t>easily detected and logged by intrusion detection systems </a:t>
            </a:r>
          </a:p>
          <a:p>
            <a:r>
              <a:rPr lang="en-US" sz="2000" dirty="0"/>
              <a:t>avoid filtering devices by employing certain sets of flags other than SYN to appear as legitimate traffic </a:t>
            </a:r>
          </a:p>
          <a:p>
            <a:r>
              <a:rPr lang="en-US" sz="2000" dirty="0"/>
              <a:t>R</a:t>
            </a:r>
            <a:r>
              <a:rPr lang="en-US" sz="2000" dirty="0" smtClean="0"/>
              <a:t>esort </a:t>
            </a:r>
            <a:r>
              <a:rPr lang="en-US" sz="2000" dirty="0"/>
              <a:t>to </a:t>
            </a:r>
            <a:r>
              <a:rPr lang="en-US" sz="2000" b="1" dirty="0"/>
              <a:t>inverse mapping </a:t>
            </a:r>
            <a:r>
              <a:rPr lang="en-US" sz="2000" dirty="0"/>
              <a:t>to determine open ports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/>
              <a:t>SYN/ACK Scan</a:t>
            </a:r>
          </a:p>
          <a:p>
            <a:r>
              <a:rPr lang="en-US" sz="2000" dirty="0"/>
              <a:t>For a closed port, the target will reply with a RST flag </a:t>
            </a:r>
          </a:p>
          <a:p>
            <a:r>
              <a:rPr lang="en-US" sz="2000" dirty="0" smtClean="0"/>
              <a:t>For an open port, </a:t>
            </a:r>
            <a:r>
              <a:rPr lang="en-US" sz="2000" b="1" dirty="0" smtClean="0"/>
              <a:t>no response </a:t>
            </a:r>
            <a:r>
              <a:rPr lang="en-US" sz="2000" dirty="0" smtClean="0"/>
              <a:t>(due to the </a:t>
            </a:r>
            <a:r>
              <a:rPr lang="en-US" sz="2000" dirty="0"/>
              <a:t>fact that </a:t>
            </a:r>
            <a:r>
              <a:rPr lang="en-US" sz="2000" dirty="0" smtClean="0"/>
              <a:t>TCP requires </a:t>
            </a:r>
            <a:r>
              <a:rPr lang="en-US" sz="2000" dirty="0"/>
              <a:t>a sole SYN flag to initiate a </a:t>
            </a:r>
            <a:r>
              <a:rPr lang="en-US" sz="2000" dirty="0" smtClean="0"/>
              <a:t>connection) </a:t>
            </a:r>
            <a:endParaRPr lang="en-US" sz="2000" dirty="0" smtClean="0"/>
          </a:p>
          <a:p>
            <a:r>
              <a:rPr lang="en-US" sz="2000" dirty="0" smtClean="0"/>
              <a:t>Due to packet loss, false </a:t>
            </a:r>
            <a:r>
              <a:rPr lang="en-US" sz="2000" dirty="0"/>
              <a:t>positives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400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62200" y="3124200"/>
            <a:ext cx="1429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c</a:t>
            </a:r>
            <a:r>
              <a:rPr lang="en-US" b="1" dirty="0" smtClean="0">
                <a:solidFill>
                  <a:srgbClr val="0000FF"/>
                </a:solidFill>
              </a:rPr>
              <a:t>losed port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8400" y="4572000"/>
            <a:ext cx="1243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o</a:t>
            </a:r>
            <a:r>
              <a:rPr lang="en-US" b="1" dirty="0" smtClean="0">
                <a:solidFill>
                  <a:srgbClr val="0000FF"/>
                </a:solidFill>
              </a:rPr>
              <a:t>pen port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525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Stealth </a:t>
            </a:r>
            <a:r>
              <a:rPr lang="en-US" dirty="0" smtClean="0"/>
              <a:t>Scan - IDLE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153400" cy="4953000"/>
          </a:xfrm>
        </p:spPr>
        <p:txBody>
          <a:bodyPr/>
          <a:lstStyle/>
          <a:p>
            <a:r>
              <a:rPr lang="en-US" sz="2000" dirty="0"/>
              <a:t>exploits IP fragmentation </a:t>
            </a:r>
            <a:r>
              <a:rPr lang="en-US" sz="2000" b="1" dirty="0"/>
              <a:t>identification</a:t>
            </a:r>
            <a:r>
              <a:rPr lang="en-US" sz="2000" dirty="0"/>
              <a:t> sequences and IP address spoofing </a:t>
            </a:r>
          </a:p>
          <a:p>
            <a:r>
              <a:rPr lang="en-US" sz="2000" dirty="0" smtClean="0"/>
              <a:t>gathering </a:t>
            </a:r>
            <a:r>
              <a:rPr lang="en-US" sz="2000" dirty="0"/>
              <a:t>port information using another station </a:t>
            </a:r>
            <a:r>
              <a:rPr lang="en-US" sz="2000" dirty="0" smtClean="0"/>
              <a:t>(</a:t>
            </a:r>
            <a:r>
              <a:rPr lang="en-US" sz="2000" dirty="0"/>
              <a:t>the zombie) where the scanning process appears as it has been initiated by the zombie IP address instead of the actual source station </a:t>
            </a:r>
          </a:p>
          <a:p>
            <a:r>
              <a:rPr lang="en-US" sz="2000" dirty="0" smtClean="0"/>
              <a:t>Two requirements of </a:t>
            </a:r>
            <a:r>
              <a:rPr lang="en-US" sz="2000" smtClean="0"/>
              <a:t>zombie machine</a:t>
            </a:r>
            <a:endParaRPr lang="en-US" sz="2000" dirty="0" smtClean="0"/>
          </a:p>
          <a:p>
            <a:pPr lvl="1"/>
            <a:r>
              <a:rPr lang="en-US" sz="1800" dirty="0" smtClean="0"/>
              <a:t>zombie </a:t>
            </a:r>
            <a:r>
              <a:rPr lang="en-US" sz="1800" dirty="0"/>
              <a:t>host must be idle </a:t>
            </a:r>
            <a:r>
              <a:rPr lang="en-US" sz="1800" dirty="0" smtClean="0"/>
              <a:t>to ensure </a:t>
            </a:r>
            <a:r>
              <a:rPr lang="en-US" sz="1800" dirty="0"/>
              <a:t>that </a:t>
            </a:r>
            <a:r>
              <a:rPr lang="en-US" sz="1800" dirty="0" smtClean="0"/>
              <a:t>IP </a:t>
            </a:r>
            <a:r>
              <a:rPr lang="en-US" sz="1800" dirty="0"/>
              <a:t>identification frames will remain consistent throughout the duration of the </a:t>
            </a:r>
            <a:r>
              <a:rPr lang="en-US" sz="1800" dirty="0" smtClean="0"/>
              <a:t>scan</a:t>
            </a:r>
            <a:endParaRPr lang="en-US" sz="1800" dirty="0"/>
          </a:p>
          <a:p>
            <a:pPr lvl="1"/>
            <a:r>
              <a:rPr lang="en-US" sz="1800" dirty="0" smtClean="0"/>
              <a:t>zombie </a:t>
            </a:r>
            <a:r>
              <a:rPr lang="en-US" sz="1800" dirty="0"/>
              <a:t>host must provide consistent and predictable IP identification (IPID</a:t>
            </a:r>
            <a:r>
              <a:rPr lang="en-US" sz="1800" dirty="0" smtClean="0"/>
              <a:t>)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400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4165600"/>
            <a:ext cx="3822700" cy="26924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4953000" y="1905000"/>
            <a:ext cx="609600" cy="3048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059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Stealth </a:t>
            </a:r>
            <a:r>
              <a:rPr lang="en-US" dirty="0" smtClean="0"/>
              <a:t>Scan - IDLE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24000"/>
            <a:ext cx="2362200" cy="5308162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971800" y="1828800"/>
            <a:ext cx="6096000" cy="5029200"/>
          </a:xfrm>
        </p:spPr>
        <p:txBody>
          <a:bodyPr/>
          <a:lstStyle/>
          <a:p>
            <a:r>
              <a:rPr lang="en-US" sz="2000" dirty="0"/>
              <a:t>source sends a SYN/ACK </a:t>
            </a:r>
            <a:r>
              <a:rPr lang="en-US" sz="2000" dirty="0" smtClean="0"/>
              <a:t>to zombie </a:t>
            </a:r>
            <a:r>
              <a:rPr lang="en-US" sz="2000" dirty="0"/>
              <a:t>host expecting </a:t>
            </a:r>
            <a:r>
              <a:rPr lang="en-US" sz="2000" dirty="0" smtClean="0"/>
              <a:t>RST as </a:t>
            </a:r>
            <a:r>
              <a:rPr lang="en-US" sz="2000" dirty="0"/>
              <a:t>a response </a:t>
            </a:r>
            <a:r>
              <a:rPr lang="en-US" sz="2000" dirty="0" smtClean="0"/>
              <a:t>containing IPID</a:t>
            </a:r>
            <a:endParaRPr lang="en-US" sz="2000" dirty="0"/>
          </a:p>
          <a:p>
            <a:r>
              <a:rPr lang="en-US" sz="2000" dirty="0"/>
              <a:t>source executes a Half-Open scan, using the spoofed IP address of the zombie, targeting the destination host </a:t>
            </a:r>
            <a:endParaRPr lang="en-US" sz="2000" dirty="0"/>
          </a:p>
          <a:p>
            <a:r>
              <a:rPr lang="en-US" sz="2000" dirty="0"/>
              <a:t>If </a:t>
            </a:r>
            <a:r>
              <a:rPr lang="en-US" sz="2000" dirty="0" smtClean="0"/>
              <a:t>port </a:t>
            </a:r>
            <a:r>
              <a:rPr lang="en-US" sz="2000" dirty="0"/>
              <a:t>is open, </a:t>
            </a:r>
            <a:r>
              <a:rPr lang="en-US" sz="2000" dirty="0" smtClean="0"/>
              <a:t>destination </a:t>
            </a:r>
            <a:r>
              <a:rPr lang="en-US" sz="2000" dirty="0"/>
              <a:t>will reply to </a:t>
            </a:r>
            <a:r>
              <a:rPr lang="en-US" sz="2000" dirty="0" smtClean="0"/>
              <a:t>zombie </a:t>
            </a:r>
            <a:r>
              <a:rPr lang="en-US" sz="2000" dirty="0"/>
              <a:t>with </a:t>
            </a:r>
            <a:r>
              <a:rPr lang="en-US" sz="2000" dirty="0" smtClean="0"/>
              <a:t>SYN</a:t>
            </a:r>
            <a:r>
              <a:rPr lang="en-US" sz="2000" dirty="0"/>
              <a:t>/ACK. The zombie, not expecting a SYN/ACK since </a:t>
            </a:r>
            <a:r>
              <a:rPr lang="en-US" sz="2000" dirty="0" smtClean="0"/>
              <a:t>it never </a:t>
            </a:r>
            <a:r>
              <a:rPr lang="en-US" sz="2000" dirty="0"/>
              <a:t>sent a SYN, will reply by a </a:t>
            </a:r>
            <a:r>
              <a:rPr lang="en-US" sz="2000" dirty="0" smtClean="0"/>
              <a:t>RST and increase its IPID</a:t>
            </a:r>
            <a:endParaRPr lang="en-US" sz="2000" dirty="0"/>
          </a:p>
          <a:p>
            <a:r>
              <a:rPr lang="en-US" sz="2000" dirty="0"/>
              <a:t>T</a:t>
            </a:r>
            <a:r>
              <a:rPr lang="en-US" sz="2000" dirty="0" smtClean="0"/>
              <a:t>he </a:t>
            </a:r>
            <a:r>
              <a:rPr lang="en-US" sz="2000" dirty="0"/>
              <a:t>original host resends the initial SYN/ACK probe to the zombie station. </a:t>
            </a:r>
            <a:r>
              <a:rPr lang="en-US" sz="2000" b="1" dirty="0">
                <a:solidFill>
                  <a:srgbClr val="0000FF"/>
                </a:solidFill>
              </a:rPr>
              <a:t>If </a:t>
            </a:r>
            <a:r>
              <a:rPr lang="en-US" sz="2000" b="1" dirty="0" smtClean="0">
                <a:solidFill>
                  <a:srgbClr val="0000FF"/>
                </a:solidFill>
              </a:rPr>
              <a:t>IPID </a:t>
            </a:r>
            <a:r>
              <a:rPr lang="en-US" sz="2000" b="1" dirty="0">
                <a:solidFill>
                  <a:srgbClr val="0000FF"/>
                </a:solidFill>
              </a:rPr>
              <a:t>has been incremented</a:t>
            </a:r>
            <a:r>
              <a:rPr lang="en-US" sz="2000" dirty="0"/>
              <a:t>, </a:t>
            </a:r>
            <a:r>
              <a:rPr lang="en-US" sz="2000" dirty="0" smtClean="0"/>
              <a:t>the </a:t>
            </a:r>
            <a:r>
              <a:rPr lang="en-US" sz="2000" dirty="0"/>
              <a:t>source will infer that the port that was spoofed in the original SYN </a:t>
            </a:r>
            <a:r>
              <a:rPr lang="en-US" sz="2000" dirty="0" smtClean="0"/>
              <a:t>is </a:t>
            </a:r>
            <a:r>
              <a:rPr lang="en-US" sz="2000" dirty="0"/>
              <a:t>open on the destination </a:t>
            </a:r>
            <a:r>
              <a:rPr lang="en-US" sz="2000" dirty="0" smtClean="0"/>
              <a:t>target; otherwise, the port is closed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400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525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Nature</a:t>
            </a:r>
            <a:r>
              <a:rPr lang="en-US" dirty="0"/>
              <a:t> of Cyber Scanning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Active</a:t>
            </a:r>
            <a:r>
              <a:rPr lang="en-US" dirty="0" smtClean="0"/>
              <a:t> scanning - identify network services by </a:t>
            </a:r>
            <a:r>
              <a:rPr lang="en-US" b="1" dirty="0" smtClean="0"/>
              <a:t>transmitting </a:t>
            </a:r>
            <a:r>
              <a:rPr lang="en-US" b="1" dirty="0">
                <a:solidFill>
                  <a:srgbClr val="0000FF"/>
                </a:solidFill>
              </a:rPr>
              <a:t>probe</a:t>
            </a:r>
            <a:r>
              <a:rPr lang="en-US" b="1" dirty="0"/>
              <a:t> packets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/>
              <a:t>subsequently monitoring their </a:t>
            </a:r>
            <a:r>
              <a:rPr lang="en-US" b="1" dirty="0">
                <a:solidFill>
                  <a:srgbClr val="0000FF"/>
                </a:solidFill>
              </a:rPr>
              <a:t>responses </a:t>
            </a:r>
            <a:r>
              <a:rPr lang="en-US" dirty="0" smtClean="0"/>
              <a:t> 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Passive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scanning – </a:t>
            </a:r>
            <a:r>
              <a:rPr lang="en-US" dirty="0"/>
              <a:t>identify network services </a:t>
            </a:r>
            <a:r>
              <a:rPr lang="en-US" dirty="0" smtClean="0"/>
              <a:t>by </a:t>
            </a:r>
            <a:r>
              <a:rPr lang="en-US" b="1" dirty="0" smtClean="0"/>
              <a:t>observing</a:t>
            </a:r>
            <a:r>
              <a:rPr lang="en-US" dirty="0" smtClean="0"/>
              <a:t> traffic generated by clients and servers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850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/>
          <a:lstStyle/>
          <a:p>
            <a:r>
              <a:rPr lang="en-US" sz="3800" dirty="0"/>
              <a:t>Stealth </a:t>
            </a:r>
            <a:r>
              <a:rPr lang="en-US" sz="3800" dirty="0" smtClean="0"/>
              <a:t>Scan </a:t>
            </a:r>
            <a:r>
              <a:rPr lang="en-US" sz="3800" dirty="0" smtClean="0"/>
              <a:t>–FIN/</a:t>
            </a:r>
            <a:r>
              <a:rPr lang="en-US" sz="3800" dirty="0"/>
              <a:t>Xmas </a:t>
            </a:r>
            <a:r>
              <a:rPr lang="en-US" sz="3800" dirty="0" smtClean="0"/>
              <a:t>Tree/Null</a:t>
            </a:r>
            <a:endParaRPr lang="en-US" sz="3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276600" y="1676400"/>
            <a:ext cx="5867400" cy="5029200"/>
          </a:xfrm>
        </p:spPr>
        <p:txBody>
          <a:bodyPr/>
          <a:lstStyle/>
          <a:p>
            <a:r>
              <a:rPr lang="en-US" sz="2000" dirty="0"/>
              <a:t>send a single frame to a TCP port without any TCP handshaking or any additional packet transfers </a:t>
            </a:r>
            <a:endParaRPr lang="en-US" sz="2000" dirty="0"/>
          </a:p>
          <a:p>
            <a:pPr lvl="1"/>
            <a:r>
              <a:rPr lang="en-US" sz="1600" dirty="0" smtClean="0"/>
              <a:t>FIN – FIN flag</a:t>
            </a:r>
          </a:p>
          <a:p>
            <a:pPr lvl="1"/>
            <a:r>
              <a:rPr lang="en-US" sz="1600" dirty="0" smtClean="0"/>
              <a:t>Xmas Tree – URG/PUSH/FIN flags (00101001)</a:t>
            </a:r>
          </a:p>
          <a:p>
            <a:pPr lvl="1"/>
            <a:r>
              <a:rPr lang="en-US" sz="1600" dirty="0" smtClean="0"/>
              <a:t>Null – empty flags</a:t>
            </a:r>
          </a:p>
          <a:p>
            <a:r>
              <a:rPr lang="en-US" sz="2000" dirty="0" smtClean="0"/>
              <a:t>Closed port – reply RST</a:t>
            </a:r>
          </a:p>
          <a:p>
            <a:r>
              <a:rPr lang="en-US" sz="2000" dirty="0" smtClean="0"/>
              <a:t>Open port – none</a:t>
            </a:r>
          </a:p>
          <a:p>
            <a:r>
              <a:rPr lang="en-US" sz="2000" dirty="0" smtClean="0"/>
              <a:t>Since no TCP sessions are created, none </a:t>
            </a:r>
            <a:r>
              <a:rPr lang="en-US" sz="2000" dirty="0"/>
              <a:t>of these scans should appear in any of the application logs </a:t>
            </a:r>
            <a:endParaRPr lang="en-US" sz="2000" dirty="0"/>
          </a:p>
          <a:p>
            <a:r>
              <a:rPr lang="en-US" sz="2000" dirty="0" smtClean="0"/>
              <a:t>ineffective </a:t>
            </a:r>
            <a:r>
              <a:rPr lang="en-US" sz="2000" dirty="0"/>
              <a:t>when used against </a:t>
            </a:r>
            <a:r>
              <a:rPr lang="en-US" sz="2000" b="1" dirty="0"/>
              <a:t>Microsoft</a:t>
            </a:r>
            <a:r>
              <a:rPr lang="en-US" sz="2000" dirty="0"/>
              <a:t> machines as all ports will appear to be </a:t>
            </a:r>
            <a:r>
              <a:rPr lang="en-US" sz="2000" b="1" dirty="0"/>
              <a:t>closed</a:t>
            </a:r>
            <a:r>
              <a:rPr lang="en-US" sz="2000" dirty="0"/>
              <a:t> regardless of their actual state </a:t>
            </a:r>
            <a:endParaRPr lang="en-US" sz="2000" dirty="0"/>
          </a:p>
          <a:p>
            <a:pPr lvl="1"/>
            <a:r>
              <a:rPr lang="en-US" sz="1600" dirty="0"/>
              <a:t>any device showing </a:t>
            </a:r>
            <a:r>
              <a:rPr lang="en-US" sz="1600" b="1" dirty="0">
                <a:solidFill>
                  <a:srgbClr val="0000FF"/>
                </a:solidFill>
              </a:rPr>
              <a:t>open</a:t>
            </a:r>
            <a:r>
              <a:rPr lang="en-US" sz="1600" dirty="0"/>
              <a:t> ports must </a:t>
            </a:r>
            <a:r>
              <a:rPr lang="en-US" sz="1600" b="1" dirty="0">
                <a:solidFill>
                  <a:srgbClr val="0000FF"/>
                </a:solidFill>
              </a:rPr>
              <a:t>not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/>
              <a:t>be a </a:t>
            </a:r>
            <a:r>
              <a:rPr lang="en-US" sz="1600" dirty="0" smtClean="0"/>
              <a:t>Windows</a:t>
            </a:r>
            <a:r>
              <a:rPr lang="en-US" sz="1600" dirty="0"/>
              <a:t> </a:t>
            </a:r>
            <a:r>
              <a:rPr lang="en-US" sz="1600" dirty="0" smtClean="0"/>
              <a:t>device </a:t>
            </a:r>
            <a:endParaRPr lang="en-US" sz="16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828800"/>
            <a:ext cx="3168203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57400" y="2971800"/>
            <a:ext cx="1429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c</a:t>
            </a:r>
            <a:r>
              <a:rPr lang="en-US" b="1" dirty="0" smtClean="0">
                <a:solidFill>
                  <a:srgbClr val="0000FF"/>
                </a:solidFill>
              </a:rPr>
              <a:t>losed port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4267200"/>
            <a:ext cx="1243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open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port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588820"/>
            <a:ext cx="2527300" cy="2247525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1295400" y="3429000"/>
            <a:ext cx="5486400" cy="1981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914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 </a:t>
            </a:r>
            <a:r>
              <a:rPr lang="en-US" dirty="0"/>
              <a:t>S</a:t>
            </a:r>
            <a:r>
              <a:rPr lang="en-US" dirty="0" smtClean="0"/>
              <a:t>canning Campaigns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88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Active </a:t>
            </a:r>
            <a:r>
              <a:rPr lang="en-US" dirty="0" smtClean="0"/>
              <a:t>Scanning (1)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sz="2400" dirty="0"/>
              <a:t>P</a:t>
            </a:r>
            <a:r>
              <a:rPr lang="en-US" sz="2400" dirty="0" smtClean="0"/>
              <a:t>rocess of </a:t>
            </a:r>
            <a:r>
              <a:rPr lang="en-US" sz="2400" dirty="0"/>
              <a:t>of identifying network services by </a:t>
            </a:r>
            <a:r>
              <a:rPr lang="en-US" sz="2400" b="1" dirty="0"/>
              <a:t>transmitting </a:t>
            </a:r>
            <a:r>
              <a:rPr lang="en-US" sz="2400" b="1" dirty="0" smtClean="0">
                <a:solidFill>
                  <a:srgbClr val="0000FF"/>
                </a:solidFill>
              </a:rPr>
              <a:t>probe</a:t>
            </a:r>
            <a:r>
              <a:rPr lang="en-US" sz="2400" b="1" dirty="0" smtClean="0"/>
              <a:t> packets</a:t>
            </a:r>
            <a:r>
              <a:rPr lang="en-US" sz="2400" dirty="0" smtClean="0"/>
              <a:t> towards </a:t>
            </a:r>
            <a:r>
              <a:rPr lang="en-US" sz="2400" dirty="0"/>
              <a:t>network hosts and devices and subsequently monitoring their </a:t>
            </a:r>
            <a:r>
              <a:rPr lang="en-US" sz="2400" b="1" dirty="0">
                <a:solidFill>
                  <a:srgbClr val="0000FF"/>
                </a:solidFill>
              </a:rPr>
              <a:t>responses 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r>
              <a:rPr lang="en-US" sz="2400" dirty="0" smtClean="0"/>
              <a:t>Typically employed </a:t>
            </a:r>
            <a:r>
              <a:rPr lang="en-US" sz="2400" dirty="0"/>
              <a:t>by malicious adversaries to probe a network for certain vulnerabilities </a:t>
            </a:r>
            <a:endParaRPr lang="en-US" sz="2400" dirty="0" smtClean="0"/>
          </a:p>
          <a:p>
            <a:r>
              <a:rPr lang="en-US" sz="2400" dirty="0"/>
              <a:t>A</a:t>
            </a:r>
            <a:r>
              <a:rPr lang="en-US" sz="2400" dirty="0" smtClean="0"/>
              <a:t>lso </a:t>
            </a:r>
            <a:r>
              <a:rPr lang="en-US" sz="2400" dirty="0"/>
              <a:t>has a legitimate </a:t>
            </a:r>
            <a:r>
              <a:rPr lang="en-US" sz="2400" dirty="0" smtClean="0"/>
              <a:t>- allowing network </a:t>
            </a:r>
            <a:r>
              <a:rPr lang="en-US" sz="2400" dirty="0"/>
              <a:t>operator to discover </a:t>
            </a:r>
            <a:r>
              <a:rPr lang="en-US" sz="2400" b="1" dirty="0" smtClean="0"/>
              <a:t>open</a:t>
            </a:r>
            <a:r>
              <a:rPr lang="en-US" sz="2400" dirty="0" smtClean="0"/>
              <a:t> </a:t>
            </a:r>
            <a:r>
              <a:rPr lang="en-US" sz="2400" dirty="0"/>
              <a:t>services in the network in an attempt to check those for known vulnerabilities </a:t>
            </a:r>
            <a:endParaRPr lang="en-US" sz="2400" dirty="0" smtClean="0"/>
          </a:p>
          <a:p>
            <a:r>
              <a:rPr lang="en-US" sz="2400" dirty="0" smtClean="0"/>
              <a:t>Probe packets could be either </a:t>
            </a:r>
            <a:r>
              <a:rPr lang="en-US" sz="2400" b="1" dirty="0" smtClean="0">
                <a:solidFill>
                  <a:srgbClr val="0000FF"/>
                </a:solidFill>
              </a:rPr>
              <a:t>generic</a:t>
            </a:r>
            <a:r>
              <a:rPr lang="en-US" sz="2400" dirty="0" smtClean="0"/>
              <a:t>, targeting a specific protocol (</a:t>
            </a:r>
            <a:r>
              <a:rPr lang="en-US" sz="2400" i="1" dirty="0" smtClean="0"/>
              <a:t>e.g.</a:t>
            </a:r>
            <a:r>
              <a:rPr lang="en-US" sz="2400" dirty="0" smtClean="0"/>
              <a:t>, TCP 3-way handshake) or </a:t>
            </a:r>
            <a:r>
              <a:rPr lang="en-US" sz="2400" b="1" dirty="0" smtClean="0">
                <a:solidFill>
                  <a:srgbClr val="0000FF"/>
                </a:solidFill>
              </a:rPr>
              <a:t>targeted</a:t>
            </a:r>
            <a:r>
              <a:rPr lang="en-US" sz="2400" dirty="0" smtClean="0"/>
              <a:t>,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focusing on a precise application (</a:t>
            </a:r>
            <a:r>
              <a:rPr lang="en-US" sz="2400" i="1" dirty="0"/>
              <a:t>e.g.</a:t>
            </a:r>
            <a:r>
              <a:rPr lang="en-US" sz="2400" dirty="0" smtClean="0"/>
              <a:t>, services operating on well-known ports)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b="1" dirty="0"/>
          </a:p>
          <a:p>
            <a:endParaRPr lang="en-US" dirty="0" smtClean="0"/>
          </a:p>
          <a:p>
            <a:r>
              <a:rPr lang="en-US" dirty="0" smtClean="0"/>
              <a:t>Passive scanning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135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Active </a:t>
            </a:r>
            <a:r>
              <a:rPr lang="en-US" dirty="0" smtClean="0"/>
              <a:t>Scanning (2)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sz="2400" dirty="0" smtClean="0"/>
              <a:t>Drawbacks </a:t>
            </a:r>
          </a:p>
          <a:p>
            <a:pPr lvl="1"/>
            <a:r>
              <a:rPr lang="en-US" sz="2000" dirty="0"/>
              <a:t>only verify the readiness to open a TCP connection and not what service is supported by the </a:t>
            </a:r>
            <a:r>
              <a:rPr lang="en-US" sz="2000" dirty="0" smtClean="0"/>
              <a:t>connection; hence  </a:t>
            </a:r>
            <a:r>
              <a:rPr lang="en-US" sz="2000" dirty="0"/>
              <a:t>misinterpret services running on non standard ports </a:t>
            </a:r>
          </a:p>
          <a:p>
            <a:pPr lvl="1"/>
            <a:r>
              <a:rPr lang="en-US" sz="2000" dirty="0"/>
              <a:t>fails to classify services that have no standard ports, or those that use dynamic port assignment such as services utilizing the remote procedure call (RPC) protocol </a:t>
            </a:r>
            <a:endParaRPr lang="en-US" sz="2000" dirty="0" smtClean="0"/>
          </a:p>
          <a:p>
            <a:pPr marL="457200" lvl="1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UDP probing</a:t>
            </a:r>
          </a:p>
          <a:p>
            <a:r>
              <a:rPr lang="en-US" sz="2200" b="1" dirty="0" smtClean="0"/>
              <a:t>Indirectly</a:t>
            </a:r>
            <a:r>
              <a:rPr lang="en-US" sz="2200" dirty="0" smtClean="0"/>
              <a:t> </a:t>
            </a:r>
            <a:r>
              <a:rPr lang="en-US" sz="2200" dirty="0"/>
              <a:t>infer the presence of a UDP service by the lack of a negative </a:t>
            </a:r>
            <a:r>
              <a:rPr lang="en-US" sz="2200" dirty="0" smtClean="0"/>
              <a:t>response (no news is good news)</a:t>
            </a:r>
            <a:endParaRPr lang="en-US" sz="2200" dirty="0"/>
          </a:p>
          <a:p>
            <a:r>
              <a:rPr lang="en-US" sz="2200" dirty="0" smtClean="0"/>
              <a:t>many </a:t>
            </a:r>
            <a:r>
              <a:rPr lang="en-US" sz="2200" dirty="0"/>
              <a:t>hosts automatically generate ICMP </a:t>
            </a:r>
            <a:r>
              <a:rPr lang="en-US" sz="2200" b="1" dirty="0"/>
              <a:t>port unreachable </a:t>
            </a:r>
            <a:r>
              <a:rPr lang="en-US" sz="2200" dirty="0"/>
              <a:t>messages </a:t>
            </a:r>
            <a:r>
              <a:rPr lang="en-US" sz="2200" dirty="0" smtClean="0"/>
              <a:t>when </a:t>
            </a:r>
            <a:r>
              <a:rPr lang="en-US" sz="2200" b="1" dirty="0"/>
              <a:t>no</a:t>
            </a:r>
            <a:r>
              <a:rPr lang="en-US" sz="2200" dirty="0"/>
              <a:t> process is listening to a given UDP port 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pPr lvl="1"/>
            <a:endParaRPr lang="en-US" sz="20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4790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Active </a:t>
            </a:r>
            <a:r>
              <a:rPr lang="en-US" dirty="0" smtClean="0"/>
              <a:t>Scanning (3)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sz="2400" dirty="0" smtClean="0"/>
              <a:t>Example: </a:t>
            </a:r>
            <a:r>
              <a:rPr lang="en-US" sz="2400" b="1" dirty="0" smtClean="0"/>
              <a:t>operating system</a:t>
            </a:r>
            <a:r>
              <a:rPr lang="en-US" sz="2400" dirty="0" smtClean="0"/>
              <a:t> (OS) fingerprinting</a:t>
            </a:r>
          </a:p>
          <a:p>
            <a:pPr lvl="1"/>
            <a:r>
              <a:rPr lang="en-US" sz="2000" dirty="0"/>
              <a:t>remotely determine the operating system (type and version) of a particular host of interest </a:t>
            </a:r>
          </a:p>
          <a:p>
            <a:pPr lvl="1"/>
            <a:r>
              <a:rPr lang="en-US" sz="2000" dirty="0"/>
              <a:t>responses to </a:t>
            </a:r>
            <a:r>
              <a:rPr lang="en-US" sz="2000" dirty="0" smtClean="0"/>
              <a:t>sequences </a:t>
            </a:r>
            <a:r>
              <a:rPr lang="en-US" sz="2000" dirty="0"/>
              <a:t>of </a:t>
            </a:r>
            <a:r>
              <a:rPr lang="en-US" sz="2000" dirty="0" smtClean="0"/>
              <a:t>probe packets </a:t>
            </a:r>
            <a:r>
              <a:rPr lang="en-US" sz="2000" dirty="0"/>
              <a:t>form a signature or a fingerprint for the remote </a:t>
            </a:r>
            <a:r>
              <a:rPr lang="en-US" sz="2000" dirty="0" smtClean="0"/>
              <a:t>OS that </a:t>
            </a:r>
            <a:r>
              <a:rPr lang="en-US" sz="2000" dirty="0"/>
              <a:t>can be compared against a signature database of known </a:t>
            </a:r>
            <a:r>
              <a:rPr lang="en-US" sz="2000" dirty="0" smtClean="0"/>
              <a:t>OS versions </a:t>
            </a:r>
            <a:endParaRPr lang="en-US" sz="2000" dirty="0"/>
          </a:p>
          <a:p>
            <a:pPr lvl="1"/>
            <a:r>
              <a:rPr lang="en-US" sz="2000" dirty="0" smtClean="0"/>
              <a:t>OS fingerprinting </a:t>
            </a:r>
            <a:r>
              <a:rPr lang="en-US" sz="2000" dirty="0"/>
              <a:t>takes advantage of the observation that each </a:t>
            </a:r>
            <a:r>
              <a:rPr lang="en-US" sz="2000" dirty="0" smtClean="0"/>
              <a:t>OS’ network </a:t>
            </a:r>
            <a:r>
              <a:rPr lang="en-US" sz="2000" dirty="0"/>
              <a:t>stack </a:t>
            </a:r>
            <a:r>
              <a:rPr lang="en-US" sz="2000" dirty="0" smtClean="0"/>
              <a:t>has </a:t>
            </a:r>
            <a:r>
              <a:rPr lang="en-US" sz="2000" dirty="0"/>
              <a:t>slight variations in the way it responds to certain packets </a:t>
            </a:r>
            <a:endParaRPr lang="en-US" sz="2000" dirty="0" smtClean="0"/>
          </a:p>
          <a:p>
            <a:r>
              <a:rPr lang="en-US" sz="2400" dirty="0" smtClean="0"/>
              <a:t>Example: </a:t>
            </a:r>
            <a:r>
              <a:rPr lang="en-US" sz="2400" b="1" dirty="0"/>
              <a:t>application</a:t>
            </a:r>
            <a:r>
              <a:rPr lang="en-US" sz="2400" dirty="0"/>
              <a:t> fingerprinting </a:t>
            </a:r>
          </a:p>
          <a:p>
            <a:pPr lvl="1"/>
            <a:r>
              <a:rPr lang="en-US" sz="2000" dirty="0"/>
              <a:t>The initial text sent by servers during a connection attempt is known as a </a:t>
            </a:r>
            <a:r>
              <a:rPr lang="en-US" sz="2000" b="1" dirty="0">
                <a:solidFill>
                  <a:srgbClr val="0000FF"/>
                </a:solidFill>
              </a:rPr>
              <a:t>banner </a:t>
            </a:r>
          </a:p>
          <a:p>
            <a:pPr lvl="1"/>
            <a:r>
              <a:rPr lang="en-US" sz="2000" dirty="0"/>
              <a:t>S</a:t>
            </a:r>
            <a:r>
              <a:rPr lang="en-US" sz="2000" dirty="0" smtClean="0"/>
              <a:t>oftware </a:t>
            </a:r>
            <a:r>
              <a:rPr lang="en-US" sz="2000" dirty="0"/>
              <a:t>versions advertised in application banners can identify potential security issues if it is determined that the software version contains known vulnerabilities 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59080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Passive </a:t>
            </a:r>
            <a:r>
              <a:rPr lang="en-US" dirty="0" smtClean="0"/>
              <a:t>Scanning (1)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953000"/>
          </a:xfrm>
        </p:spPr>
        <p:txBody>
          <a:bodyPr/>
          <a:lstStyle/>
          <a:p>
            <a:r>
              <a:rPr lang="en-US" sz="2400" dirty="0" smtClean="0"/>
              <a:t>Identify </a:t>
            </a:r>
            <a:r>
              <a:rPr lang="en-US" sz="2400" dirty="0"/>
              <a:t>network services by </a:t>
            </a:r>
            <a:r>
              <a:rPr lang="en-US" sz="2400" b="1" dirty="0"/>
              <a:t>observing</a:t>
            </a:r>
            <a:r>
              <a:rPr lang="en-US" sz="2400" dirty="0"/>
              <a:t> traffic generated by clients and </a:t>
            </a:r>
            <a:r>
              <a:rPr lang="en-US" sz="2400" dirty="0" smtClean="0"/>
              <a:t>servers as it passes an observation point</a:t>
            </a:r>
          </a:p>
          <a:p>
            <a:r>
              <a:rPr lang="en-US" sz="2400" dirty="0" smtClean="0"/>
              <a:t>Hardware tap (</a:t>
            </a:r>
            <a:r>
              <a:rPr lang="en-US" sz="2400" i="1" dirty="0" smtClean="0"/>
              <a:t>e.g.</a:t>
            </a:r>
            <a:r>
              <a:rPr lang="en-US" sz="2400" dirty="0" smtClean="0"/>
              <a:t>, optical splitter) or software tool (</a:t>
            </a:r>
            <a:r>
              <a:rPr lang="en-US" sz="2400" i="1" dirty="0" smtClean="0"/>
              <a:t>e.g.</a:t>
            </a:r>
            <a:r>
              <a:rPr lang="en-US" sz="2400" dirty="0" smtClean="0"/>
              <a:t>, </a:t>
            </a:r>
            <a:r>
              <a:rPr lang="en-US" sz="2400" dirty="0" err="1" smtClean="0"/>
              <a:t>Wireshark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For TCP, </a:t>
            </a:r>
            <a:r>
              <a:rPr lang="en-US" sz="2400" dirty="0"/>
              <a:t>needs to capture TCP connection setup messages </a:t>
            </a:r>
            <a:r>
              <a:rPr lang="en-US" sz="2400" dirty="0" smtClean="0"/>
              <a:t>- </a:t>
            </a:r>
            <a:r>
              <a:rPr lang="en-US" sz="2400" dirty="0"/>
              <a:t>completion of </a:t>
            </a:r>
            <a:r>
              <a:rPr lang="en-US" sz="2400" dirty="0" smtClean="0"/>
              <a:t>three </a:t>
            </a:r>
            <a:r>
              <a:rPr lang="en-US" sz="2400" dirty="0"/>
              <a:t>way handshake </a:t>
            </a:r>
            <a:r>
              <a:rPr lang="en-US" sz="2400" dirty="0" smtClean="0"/>
              <a:t>indicates </a:t>
            </a:r>
            <a:r>
              <a:rPr lang="en-US" sz="2400" dirty="0"/>
              <a:t>that a service is available </a:t>
            </a:r>
            <a:endParaRPr lang="en-US" sz="2400" dirty="0" smtClean="0"/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Neither (active or passive) can identify </a:t>
            </a:r>
            <a:r>
              <a:rPr lang="en-US" sz="2400" dirty="0"/>
              <a:t>services that do not run on well-known ports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78717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Passive </a:t>
            </a:r>
            <a:r>
              <a:rPr lang="en-US" dirty="0" smtClean="0"/>
              <a:t>Scanning (2)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953000"/>
          </a:xfrm>
        </p:spPr>
        <p:txBody>
          <a:bodyPr/>
          <a:lstStyle/>
          <a:p>
            <a:r>
              <a:rPr lang="en-US" sz="2400" dirty="0" smtClean="0"/>
              <a:t>Example: </a:t>
            </a:r>
            <a:r>
              <a:rPr lang="en-US" sz="2400" dirty="0"/>
              <a:t>Passive Asset Detection System (PADS) </a:t>
            </a:r>
          </a:p>
          <a:p>
            <a:pPr lvl="1"/>
            <a:r>
              <a:rPr lang="en-US" sz="2000" b="1" dirty="0"/>
              <a:t>signature</a:t>
            </a:r>
            <a:r>
              <a:rPr lang="en-US" sz="2000" dirty="0"/>
              <a:t>-based software </a:t>
            </a:r>
            <a:r>
              <a:rPr lang="en-US" sz="2000" dirty="0" smtClean="0"/>
              <a:t>to </a:t>
            </a:r>
            <a:r>
              <a:rPr lang="en-US" sz="2000" dirty="0"/>
              <a:t>passively detect network assets using application </a:t>
            </a:r>
            <a:r>
              <a:rPr lang="en-US" sz="2000" dirty="0" smtClean="0"/>
              <a:t>fingerprinting</a:t>
            </a:r>
          </a:p>
          <a:p>
            <a:pPr lvl="1"/>
            <a:r>
              <a:rPr lang="en-US" sz="2000" dirty="0"/>
              <a:t>provide an accurate and current listing of the hosts and services offered on the network </a:t>
            </a:r>
            <a:r>
              <a:rPr lang="en-US" sz="2000" dirty="0" smtClean="0"/>
              <a:t>by utilizing TCP</a:t>
            </a:r>
            <a:r>
              <a:rPr lang="en-US" sz="2000" dirty="0"/>
              <a:t>, ARP, and ICMP protocols to perform </a:t>
            </a:r>
            <a:r>
              <a:rPr lang="en-US" sz="2000" b="1" dirty="0" smtClean="0"/>
              <a:t>signature</a:t>
            </a:r>
            <a:r>
              <a:rPr lang="en-US" sz="2000" dirty="0" smtClean="0"/>
              <a:t> </a:t>
            </a:r>
            <a:r>
              <a:rPr lang="en-US" sz="2000" dirty="0"/>
              <a:t>matching 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endParaRPr lang="en-US" sz="2400" dirty="0"/>
          </a:p>
          <a:p>
            <a:endParaRPr lang="en-US" sz="24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67727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Pros and Cons of Active Scanning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Pros</a:t>
            </a:r>
          </a:p>
          <a:p>
            <a:r>
              <a:rPr lang="en-US" sz="2400" dirty="0" smtClean="0"/>
              <a:t>Provides </a:t>
            </a:r>
            <a:r>
              <a:rPr lang="en-US" sz="2400" dirty="0"/>
              <a:t>a comprehensive report of all open and unprotected ports at the time of the </a:t>
            </a:r>
            <a:r>
              <a:rPr lang="en-US" sz="2400" dirty="0" smtClean="0"/>
              <a:t>probing</a:t>
            </a:r>
          </a:p>
          <a:p>
            <a:r>
              <a:rPr lang="en-US" sz="2400" dirty="0"/>
              <a:t>I</a:t>
            </a:r>
            <a:r>
              <a:rPr lang="en-US" sz="2400" dirty="0" smtClean="0"/>
              <a:t>t </a:t>
            </a:r>
            <a:r>
              <a:rPr lang="en-US" sz="2400" dirty="0"/>
              <a:t>will not detect ports that are filtered by firewalls or obscured by mechanisms such as port knocking </a:t>
            </a:r>
          </a:p>
          <a:p>
            <a:r>
              <a:rPr lang="en-US" sz="2400" dirty="0"/>
              <a:t>performs very </a:t>
            </a:r>
            <a:r>
              <a:rPr lang="en-US" sz="2400" dirty="0" smtClean="0"/>
              <a:t>fast</a:t>
            </a:r>
          </a:p>
          <a:p>
            <a:pPr marL="0" indent="0">
              <a:buNone/>
            </a:pPr>
            <a:r>
              <a:rPr lang="en-US" sz="2400" dirty="0" smtClean="0"/>
              <a:t>Cons</a:t>
            </a:r>
            <a:endParaRPr lang="en-US" sz="2400" dirty="0"/>
          </a:p>
          <a:p>
            <a:r>
              <a:rPr lang="en-US" sz="2400" dirty="0" smtClean="0"/>
              <a:t>very </a:t>
            </a:r>
            <a:r>
              <a:rPr lang="en-US" sz="2400" b="1" dirty="0" smtClean="0">
                <a:solidFill>
                  <a:srgbClr val="0000FF"/>
                </a:solidFill>
              </a:rPr>
              <a:t>intrusive</a:t>
            </a:r>
          </a:p>
          <a:p>
            <a:r>
              <a:rPr lang="en-US" sz="2400" dirty="0"/>
              <a:t>C</a:t>
            </a:r>
            <a:r>
              <a:rPr lang="en-US" sz="2400" dirty="0" smtClean="0"/>
              <a:t>an </a:t>
            </a:r>
            <a:r>
              <a:rPr lang="en-US" sz="2400" dirty="0"/>
              <a:t>be detected and logged by </a:t>
            </a:r>
            <a:r>
              <a:rPr lang="en-US" sz="2400" dirty="0" smtClean="0"/>
              <a:t>host </a:t>
            </a:r>
            <a:r>
              <a:rPr lang="en-US" sz="2400" dirty="0"/>
              <a:t>or </a:t>
            </a:r>
            <a:r>
              <a:rPr lang="en-US" sz="2400" dirty="0" smtClean="0"/>
              <a:t>intrusion </a:t>
            </a:r>
            <a:r>
              <a:rPr lang="en-US" sz="2400" dirty="0"/>
              <a:t>detection systems </a:t>
            </a:r>
            <a:endParaRPr lang="en-US" sz="2400" dirty="0" smtClean="0"/>
          </a:p>
          <a:p>
            <a:r>
              <a:rPr lang="en-US" sz="2400" dirty="0"/>
              <a:t>D</a:t>
            </a:r>
            <a:r>
              <a:rPr lang="en-US" sz="2400" dirty="0" smtClean="0"/>
              <a:t>oes </a:t>
            </a:r>
            <a:r>
              <a:rPr lang="en-US" sz="2400" dirty="0"/>
              <a:t>not identify hosts that may be temporarily unavailable at the time of </a:t>
            </a:r>
            <a:r>
              <a:rPr lang="en-US" sz="2400" dirty="0" smtClean="0"/>
              <a:t>the scan</a:t>
            </a:r>
          </a:p>
          <a:p>
            <a:endParaRPr lang="en-US" sz="2000" dirty="0"/>
          </a:p>
          <a:p>
            <a:endParaRPr lang="en-US" sz="2000" b="1" dirty="0">
              <a:solidFill>
                <a:srgbClr val="0000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955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11783</TotalTime>
  <Words>1991</Words>
  <Application>Microsoft Macintosh PowerPoint</Application>
  <PresentationFormat>On-screen Show (4:3)</PresentationFormat>
  <Paragraphs>258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Default Design</vt:lpstr>
      <vt:lpstr>Cyber Scanning</vt:lpstr>
      <vt:lpstr>Organization</vt:lpstr>
      <vt:lpstr>Nature of Cyber Scanning </vt:lpstr>
      <vt:lpstr>Active Scanning (1) </vt:lpstr>
      <vt:lpstr>Active Scanning (2) </vt:lpstr>
      <vt:lpstr>Active Scanning (3) </vt:lpstr>
      <vt:lpstr>Passive Scanning (1) </vt:lpstr>
      <vt:lpstr>Passive Scanning (2) </vt:lpstr>
      <vt:lpstr>Pros and Cons of Active Scanning</vt:lpstr>
      <vt:lpstr>Pros and Cons of Passive Scanning</vt:lpstr>
      <vt:lpstr>Organization</vt:lpstr>
      <vt:lpstr>Cyber Scanning Strategies</vt:lpstr>
      <vt:lpstr>Cyber Scanning Strategies</vt:lpstr>
      <vt:lpstr>Cyber Scanning Strategies</vt:lpstr>
      <vt:lpstr>Cyber Scanning Strategies</vt:lpstr>
      <vt:lpstr>Cyber Scanning Strategies</vt:lpstr>
      <vt:lpstr>Organization</vt:lpstr>
      <vt:lpstr>Cyber Scanning Approaches</vt:lpstr>
      <vt:lpstr>Cyber Scanning Approaches</vt:lpstr>
      <vt:lpstr>Cyber Scanning Approaches</vt:lpstr>
      <vt:lpstr>Summary</vt:lpstr>
      <vt:lpstr>Cyber Scanning Techniques</vt:lpstr>
      <vt:lpstr>Open Scan</vt:lpstr>
      <vt:lpstr>Half-Open Scan</vt:lpstr>
      <vt:lpstr>Version Detection Scan</vt:lpstr>
      <vt:lpstr>Cyber Scanning Techniques</vt:lpstr>
      <vt:lpstr>Stealth Scan – SYN/ACK</vt:lpstr>
      <vt:lpstr>Stealth Scan - IDLE</vt:lpstr>
      <vt:lpstr>Stealth Scan - IDLE</vt:lpstr>
      <vt:lpstr>Stealth Scan –FIN/Xmas Tree/Null</vt:lpstr>
      <vt:lpstr>Cyber Scanning Campaigns </vt:lpstr>
    </vt:vector>
  </TitlesOfParts>
  <Company>UD CIS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Unix System Overview</dc:title>
  <dc:creator>CHien-Chung Shen</dc:creator>
  <cp:lastModifiedBy>Chien-Chung Shen</cp:lastModifiedBy>
  <cp:revision>158</cp:revision>
  <cp:lastPrinted>2012-08-31T14:00:57Z</cp:lastPrinted>
  <dcterms:created xsi:type="dcterms:W3CDTF">2012-06-22T13:42:06Z</dcterms:created>
  <dcterms:modified xsi:type="dcterms:W3CDTF">2016-03-15T14:12:31Z</dcterms:modified>
</cp:coreProperties>
</file>